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7" d="100"/>
          <a:sy n="67" d="100"/>
        </p:scale>
        <p:origin x="60" y="4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14727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32.png"/><Relationship Id="rId4" Type="http://schemas.openxmlformats.org/officeDocument/2006/relationships/image" Target="../media/image31.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42.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43.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44.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45.png"/></Relationships>
</file>

<file path=ppt/slides/_rels/slide27.xml.rels><?xml version="1.0" encoding="UTF-8" standalone="yes"?>
<Relationships xmlns="http://schemas.openxmlformats.org/package/2006/relationships"><Relationship Id="rId8" Type="http://schemas.openxmlformats.org/officeDocument/2006/relationships/image" Target="../media/image50.png"/><Relationship Id="rId13" Type="http://schemas.openxmlformats.org/officeDocument/2006/relationships/image" Target="../media/image55.png"/><Relationship Id="rId3" Type="http://schemas.openxmlformats.org/officeDocument/2006/relationships/image" Target="../media/image1.png"/><Relationship Id="rId7" Type="http://schemas.openxmlformats.org/officeDocument/2006/relationships/image" Target="../media/image49.png"/><Relationship Id="rId12" Type="http://schemas.openxmlformats.org/officeDocument/2006/relationships/image" Target="../media/image54.png"/><Relationship Id="rId2" Type="http://schemas.openxmlformats.org/officeDocument/2006/relationships/notesSlide" Target="../notesSlides/notesSlide27.xml"/><Relationship Id="rId1" Type="http://schemas.openxmlformats.org/officeDocument/2006/relationships/slideLayout" Target="../slideLayouts/slideLayout1.xml"/><Relationship Id="rId6" Type="http://schemas.openxmlformats.org/officeDocument/2006/relationships/image" Target="../media/image48.png"/><Relationship Id="rId11" Type="http://schemas.openxmlformats.org/officeDocument/2006/relationships/image" Target="../media/image53.png"/><Relationship Id="rId5" Type="http://schemas.openxmlformats.org/officeDocument/2006/relationships/image" Target="../media/image47.png"/><Relationship Id="rId10" Type="http://schemas.openxmlformats.org/officeDocument/2006/relationships/image" Target="../media/image52.png"/><Relationship Id="rId4" Type="http://schemas.openxmlformats.org/officeDocument/2006/relationships/image" Target="../media/image46.png"/><Relationship Id="rId9" Type="http://schemas.openxmlformats.org/officeDocument/2006/relationships/image" Target="../media/image51.png"/></Relationships>
</file>

<file path=ppt/slides/_rels/slide28.xml.rels><?xml version="1.0" encoding="UTF-8" standalone="yes"?>
<Relationships xmlns="http://schemas.openxmlformats.org/package/2006/relationships"><Relationship Id="rId8" Type="http://schemas.openxmlformats.org/officeDocument/2006/relationships/image" Target="../media/image57.png"/><Relationship Id="rId13" Type="http://schemas.openxmlformats.org/officeDocument/2006/relationships/image" Target="../media/image62.png"/><Relationship Id="rId3" Type="http://schemas.openxmlformats.org/officeDocument/2006/relationships/image" Target="../media/image1.png"/><Relationship Id="rId7" Type="http://schemas.openxmlformats.org/officeDocument/2006/relationships/image" Target="../media/image49.png"/><Relationship Id="rId12" Type="http://schemas.openxmlformats.org/officeDocument/2006/relationships/image" Target="../media/image61.pn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image" Target="../media/image48.png"/><Relationship Id="rId11" Type="http://schemas.openxmlformats.org/officeDocument/2006/relationships/image" Target="../media/image60.png"/><Relationship Id="rId5" Type="http://schemas.openxmlformats.org/officeDocument/2006/relationships/image" Target="../media/image47.png"/><Relationship Id="rId10" Type="http://schemas.openxmlformats.org/officeDocument/2006/relationships/image" Target="../media/image59.png"/><Relationship Id="rId4" Type="http://schemas.openxmlformats.org/officeDocument/2006/relationships/image" Target="../media/image56.png"/><Relationship Id="rId9" Type="http://schemas.openxmlformats.org/officeDocument/2006/relationships/image" Target="../media/image58.png"/></Relationships>
</file>

<file path=ppt/slides/_rels/slide29.xml.rels><?xml version="1.0" encoding="UTF-8" standalone="yes"?>
<Relationships xmlns="http://schemas.openxmlformats.org/package/2006/relationships"><Relationship Id="rId8" Type="http://schemas.openxmlformats.org/officeDocument/2006/relationships/image" Target="../media/image50.png"/><Relationship Id="rId13" Type="http://schemas.openxmlformats.org/officeDocument/2006/relationships/image" Target="../media/image55.png"/><Relationship Id="rId3" Type="http://schemas.openxmlformats.org/officeDocument/2006/relationships/image" Target="../media/image1.png"/><Relationship Id="rId7" Type="http://schemas.openxmlformats.org/officeDocument/2006/relationships/image" Target="../media/image49.png"/><Relationship Id="rId12" Type="http://schemas.openxmlformats.org/officeDocument/2006/relationships/image" Target="../media/image65.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48.png"/><Relationship Id="rId11" Type="http://schemas.openxmlformats.org/officeDocument/2006/relationships/image" Target="../media/image64.png"/><Relationship Id="rId5" Type="http://schemas.openxmlformats.org/officeDocument/2006/relationships/image" Target="../media/image47.png"/><Relationship Id="rId10" Type="http://schemas.openxmlformats.org/officeDocument/2006/relationships/image" Target="../media/image52.png"/><Relationship Id="rId4" Type="http://schemas.openxmlformats.org/officeDocument/2006/relationships/image" Target="../media/image63.png"/><Relationship Id="rId9" Type="http://schemas.openxmlformats.org/officeDocument/2006/relationships/image" Target="../media/image51.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www.kaggle.com/datasets/jessicali9530/stanford-cars-dataset"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image" Target="../media/image67.png"/><Relationship Id="rId4" Type="http://schemas.openxmlformats.org/officeDocument/2006/relationships/image" Target="../media/image66.png"/></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1.xml"/><Relationship Id="rId6" Type="http://schemas.openxmlformats.org/officeDocument/2006/relationships/image" Target="../media/image70.png"/><Relationship Id="rId5" Type="http://schemas.openxmlformats.org/officeDocument/2006/relationships/image" Target="../media/image69.png"/><Relationship Id="rId4" Type="http://schemas.openxmlformats.org/officeDocument/2006/relationships/image" Target="../media/image68.png"/></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71.pn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1.xml"/><Relationship Id="rId6" Type="http://schemas.openxmlformats.org/officeDocument/2006/relationships/image" Target="../media/image73.png"/><Relationship Id="rId5" Type="http://schemas.openxmlformats.org/officeDocument/2006/relationships/hyperlink" Target="https://github.com/BaevaDiana/MethodsForIdentifyingBoundaries" TargetMode="External"/><Relationship Id="rId4" Type="http://schemas.openxmlformats.org/officeDocument/2006/relationships/image" Target="../media/image7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txBody>
          <a:bodyPr/>
          <a:lstStyle/>
          <a:p>
            <a:endParaRPr lang="ru-RU"/>
          </a:p>
        </p:txBody>
      </p:sp>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2037993" y="4809173"/>
            <a:ext cx="10554414" cy="1388745"/>
          </a:xfrm>
          <a:prstGeom prst="rect">
            <a:avLst/>
          </a:prstGeom>
          <a:noFill/>
          <a:ln/>
        </p:spPr>
        <p:txBody>
          <a:bodyPr wrap="square" rtlCol="0" anchor="t"/>
          <a:lstStyle/>
          <a:p>
            <a:pPr marL="0" indent="0" algn="ctr">
              <a:lnSpc>
                <a:spcPts val="5468"/>
              </a:lnSpc>
              <a:buNone/>
            </a:pPr>
            <a:r>
              <a:rPr lang="en-US" sz="4374" dirty="0">
                <a:solidFill>
                  <a:srgbClr val="F2F0F4"/>
                </a:solidFill>
                <a:latin typeface="Montserrat" pitchFamily="34" charset="0"/>
                <a:ea typeface="Montserrat" pitchFamily="34" charset="-122"/>
                <a:cs typeface="Montserrat" pitchFamily="34" charset="-120"/>
              </a:rPr>
              <a:t>Методы выделения границ объектов на изображении.</a:t>
            </a:r>
            <a:endParaRPr lang="en-US" sz="4374"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0954">
            <a:solidFill>
              <a:srgbClr val="FFFFFF">
                <a:alpha val="16000"/>
              </a:srgbClr>
            </a:solidFill>
            <a:prstDash val="solid"/>
          </a:ln>
        </p:spPr>
        <p:txBody>
          <a:bodyPr/>
          <a:lstStyle/>
          <a:p>
            <a:endParaRPr lang="ru-RU"/>
          </a:p>
        </p:txBody>
      </p:sp>
      <p:sp>
        <p:nvSpPr>
          <p:cNvPr id="4" name="Text 1"/>
          <p:cNvSpPr/>
          <p:nvPr/>
        </p:nvSpPr>
        <p:spPr>
          <a:xfrm>
            <a:off x="3649980" y="483037"/>
            <a:ext cx="7330440" cy="439102"/>
          </a:xfrm>
          <a:prstGeom prst="rect">
            <a:avLst/>
          </a:prstGeom>
          <a:noFill/>
          <a:ln/>
        </p:spPr>
        <p:txBody>
          <a:bodyPr wrap="none" rtlCol="0" anchor="t"/>
          <a:lstStyle/>
          <a:p>
            <a:pPr marL="0" indent="0" algn="ctr">
              <a:lnSpc>
                <a:spcPts val="3458"/>
              </a:lnSpc>
              <a:buNone/>
            </a:pPr>
            <a:r>
              <a:rPr lang="en-US" sz="2767" b="1" dirty="0">
                <a:solidFill>
                  <a:srgbClr val="F2F0F4"/>
                </a:solidFill>
                <a:latin typeface="Montserrat" pitchFamily="34" charset="0"/>
                <a:ea typeface="Montserrat" pitchFamily="34" charset="-122"/>
                <a:cs typeface="Montserrat" pitchFamily="34" charset="-120"/>
              </a:rPr>
              <a:t>Результаты работы оператора Собеля</a:t>
            </a:r>
            <a:endParaRPr lang="en-US" sz="2767" dirty="0"/>
          </a:p>
        </p:txBody>
      </p:sp>
      <p:pic>
        <p:nvPicPr>
          <p:cNvPr id="5" name="Image 1" descr="preencoded.png"/>
          <p:cNvPicPr>
            <a:picLocks noChangeAspect="1"/>
          </p:cNvPicPr>
          <p:nvPr/>
        </p:nvPicPr>
        <p:blipFill>
          <a:blip r:embed="rId4"/>
          <a:stretch>
            <a:fillRect/>
          </a:stretch>
        </p:blipFill>
        <p:spPr>
          <a:xfrm>
            <a:off x="3142893" y="1317188"/>
            <a:ext cx="3957995" cy="2628067"/>
          </a:xfrm>
          <a:prstGeom prst="rect">
            <a:avLst/>
          </a:prstGeom>
        </p:spPr>
      </p:pic>
      <p:sp>
        <p:nvSpPr>
          <p:cNvPr id="6" name="Text 2"/>
          <p:cNvSpPr/>
          <p:nvPr/>
        </p:nvSpPr>
        <p:spPr>
          <a:xfrm>
            <a:off x="3142893" y="4142780"/>
            <a:ext cx="3957995" cy="281107"/>
          </a:xfrm>
          <a:prstGeom prst="rect">
            <a:avLst/>
          </a:prstGeom>
          <a:noFill/>
          <a:ln/>
        </p:spPr>
        <p:txBody>
          <a:bodyPr wrap="none" rtlCol="0" anchor="t"/>
          <a:lstStyle/>
          <a:p>
            <a:pPr marL="0" indent="0" algn="ctr">
              <a:lnSpc>
                <a:spcPts val="2213"/>
              </a:lnSpc>
              <a:buNone/>
            </a:pPr>
            <a:r>
              <a:rPr lang="en-US" sz="1383" dirty="0">
                <a:solidFill>
                  <a:srgbClr val="DCD7E5"/>
                </a:solidFill>
                <a:latin typeface="Heebo" pitchFamily="34" charset="0"/>
                <a:ea typeface="Heebo" pitchFamily="34" charset="-122"/>
                <a:cs typeface="Heebo" pitchFamily="34" charset="-120"/>
              </a:rPr>
              <a:t>Тест 7</a:t>
            </a:r>
            <a:endParaRPr lang="en-US" sz="1383" dirty="0"/>
          </a:p>
        </p:txBody>
      </p:sp>
      <p:pic>
        <p:nvPicPr>
          <p:cNvPr id="7" name="Image 2" descr="preencoded.png"/>
          <p:cNvPicPr>
            <a:picLocks noChangeAspect="1"/>
          </p:cNvPicPr>
          <p:nvPr/>
        </p:nvPicPr>
        <p:blipFill>
          <a:blip r:embed="rId5"/>
          <a:stretch>
            <a:fillRect/>
          </a:stretch>
        </p:blipFill>
        <p:spPr>
          <a:xfrm>
            <a:off x="7537133" y="1317188"/>
            <a:ext cx="3957995" cy="2628067"/>
          </a:xfrm>
          <a:prstGeom prst="rect">
            <a:avLst/>
          </a:prstGeom>
        </p:spPr>
      </p:pic>
      <p:sp>
        <p:nvSpPr>
          <p:cNvPr id="8" name="Text 3"/>
          <p:cNvSpPr/>
          <p:nvPr/>
        </p:nvSpPr>
        <p:spPr>
          <a:xfrm>
            <a:off x="7537133" y="4142780"/>
            <a:ext cx="3957995" cy="281107"/>
          </a:xfrm>
          <a:prstGeom prst="rect">
            <a:avLst/>
          </a:prstGeom>
          <a:noFill/>
          <a:ln/>
        </p:spPr>
        <p:txBody>
          <a:bodyPr wrap="none" rtlCol="0" anchor="t"/>
          <a:lstStyle/>
          <a:p>
            <a:pPr marL="0" indent="0" algn="ctr">
              <a:lnSpc>
                <a:spcPts val="2213"/>
              </a:lnSpc>
              <a:buNone/>
            </a:pPr>
            <a:r>
              <a:rPr lang="en-US" sz="1383" dirty="0">
                <a:solidFill>
                  <a:srgbClr val="DCD7E5"/>
                </a:solidFill>
                <a:latin typeface="Heebo" pitchFamily="34" charset="0"/>
                <a:ea typeface="Heebo" pitchFamily="34" charset="-122"/>
                <a:cs typeface="Heebo" pitchFamily="34" charset="-120"/>
              </a:rPr>
              <a:t>Тест 8</a:t>
            </a:r>
            <a:endParaRPr lang="en-US" sz="1383" dirty="0"/>
          </a:p>
        </p:txBody>
      </p:sp>
      <p:pic>
        <p:nvPicPr>
          <p:cNvPr id="9" name="Image 3" descr="preencoded.png"/>
          <p:cNvPicPr>
            <a:picLocks noChangeAspect="1"/>
          </p:cNvPicPr>
          <p:nvPr/>
        </p:nvPicPr>
        <p:blipFill>
          <a:blip r:embed="rId6"/>
          <a:stretch>
            <a:fillRect/>
          </a:stretch>
        </p:blipFill>
        <p:spPr>
          <a:xfrm>
            <a:off x="5441275" y="4779407"/>
            <a:ext cx="3747730" cy="2488525"/>
          </a:xfrm>
          <a:prstGeom prst="rect">
            <a:avLst/>
          </a:prstGeom>
        </p:spPr>
      </p:pic>
      <p:sp>
        <p:nvSpPr>
          <p:cNvPr id="10" name="Text 4"/>
          <p:cNvSpPr/>
          <p:nvPr/>
        </p:nvSpPr>
        <p:spPr>
          <a:xfrm>
            <a:off x="3142893" y="7465457"/>
            <a:ext cx="8344614" cy="281107"/>
          </a:xfrm>
          <a:prstGeom prst="rect">
            <a:avLst/>
          </a:prstGeom>
          <a:noFill/>
          <a:ln/>
        </p:spPr>
        <p:txBody>
          <a:bodyPr wrap="none" rtlCol="0" anchor="t"/>
          <a:lstStyle/>
          <a:p>
            <a:pPr marL="0" indent="0" algn="ctr">
              <a:lnSpc>
                <a:spcPts val="2213"/>
              </a:lnSpc>
              <a:buNone/>
            </a:pPr>
            <a:r>
              <a:rPr lang="en-US" sz="1383" dirty="0">
                <a:solidFill>
                  <a:srgbClr val="DCD7E5"/>
                </a:solidFill>
                <a:latin typeface="Heebo" pitchFamily="34" charset="0"/>
                <a:ea typeface="Heebo" pitchFamily="34" charset="-122"/>
                <a:cs typeface="Heebo" pitchFamily="34" charset="-120"/>
              </a:rPr>
              <a:t>Тест 9</a:t>
            </a:r>
            <a:endParaRPr lang="en-US" sz="1383"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454">
            <a:solidFill>
              <a:srgbClr val="FFFFFF">
                <a:alpha val="16000"/>
              </a:srgbClr>
            </a:solidFill>
            <a:prstDash val="solid"/>
          </a:ln>
        </p:spPr>
        <p:txBody>
          <a:bodyPr/>
          <a:lstStyle/>
          <a:p>
            <a:endParaRPr lang="ru-RU"/>
          </a:p>
        </p:txBody>
      </p:sp>
      <p:sp>
        <p:nvSpPr>
          <p:cNvPr id="4" name="Text 1"/>
          <p:cNvSpPr/>
          <p:nvPr/>
        </p:nvSpPr>
        <p:spPr>
          <a:xfrm>
            <a:off x="2171343" y="597218"/>
            <a:ext cx="10287714" cy="1082754"/>
          </a:xfrm>
          <a:prstGeom prst="rect">
            <a:avLst/>
          </a:prstGeom>
          <a:noFill/>
          <a:ln/>
        </p:spPr>
        <p:txBody>
          <a:bodyPr wrap="square" rtlCol="0" anchor="t"/>
          <a:lstStyle/>
          <a:p>
            <a:pPr marL="0" indent="0" algn="ctr">
              <a:lnSpc>
                <a:spcPts val="4263"/>
              </a:lnSpc>
              <a:buNone/>
            </a:pPr>
            <a:r>
              <a:rPr lang="en-US" sz="3411" b="1" dirty="0">
                <a:solidFill>
                  <a:srgbClr val="F2F0F4"/>
                </a:solidFill>
                <a:latin typeface="Montserrat" pitchFamily="34" charset="0"/>
                <a:ea typeface="Montserrat" pitchFamily="34" charset="-122"/>
                <a:cs typeface="Montserrat" pitchFamily="34" charset="-120"/>
              </a:rPr>
              <a:t>Лучший результат работы оператора Собеля</a:t>
            </a:r>
            <a:endParaRPr lang="en-US" sz="3411" dirty="0"/>
          </a:p>
        </p:txBody>
      </p:sp>
      <p:sp>
        <p:nvSpPr>
          <p:cNvPr id="5" name="Text 2"/>
          <p:cNvSpPr/>
          <p:nvPr/>
        </p:nvSpPr>
        <p:spPr>
          <a:xfrm>
            <a:off x="2171343" y="2113121"/>
            <a:ext cx="10287714" cy="1385888"/>
          </a:xfrm>
          <a:prstGeom prst="rect">
            <a:avLst/>
          </a:prstGeom>
          <a:noFill/>
          <a:ln/>
        </p:spPr>
        <p:txBody>
          <a:bodyPr wrap="square" rtlCol="0" anchor="t"/>
          <a:lstStyle/>
          <a:p>
            <a:pPr marL="0" indent="0">
              <a:lnSpc>
                <a:spcPts val="2729"/>
              </a:lnSpc>
              <a:buNone/>
            </a:pPr>
            <a:r>
              <a:rPr lang="en-US" sz="1705" dirty="0">
                <a:solidFill>
                  <a:srgbClr val="DCD7E5"/>
                </a:solidFill>
                <a:latin typeface="Heebo" pitchFamily="34" charset="0"/>
                <a:ea typeface="Heebo" pitchFamily="34" charset="-122"/>
                <a:cs typeface="Heebo" pitchFamily="34" charset="-120"/>
              </a:rPr>
              <a:t>По результатам тестов, видно, что лучшим стал результат представленный ниже. Шумы на изображении присутствуют, но контуры всего автомобиля и его частей чётко выделены. Тесты 1,4 и 7 игнорируют часть контура, а на тестах 3, 6, 9 присутствует слишком много шумов. Тесты 2, 5 и 8  почти идентичны, однако тест 5 оптимально выделяет контуры и удаляет шумы.</a:t>
            </a:r>
            <a:endParaRPr lang="en-US" sz="1705" dirty="0"/>
          </a:p>
        </p:txBody>
      </p:sp>
      <p:pic>
        <p:nvPicPr>
          <p:cNvPr id="6" name="Image 1" descr="preencoded.png"/>
          <p:cNvPicPr>
            <a:picLocks noChangeAspect="1"/>
          </p:cNvPicPr>
          <p:nvPr/>
        </p:nvPicPr>
        <p:blipFill>
          <a:blip r:embed="rId4"/>
          <a:stretch>
            <a:fillRect/>
          </a:stretch>
        </p:blipFill>
        <p:spPr>
          <a:xfrm>
            <a:off x="4830485" y="3742611"/>
            <a:ext cx="4969312" cy="3299579"/>
          </a:xfrm>
          <a:prstGeom prst="rect">
            <a:avLst/>
          </a:prstGeom>
        </p:spPr>
      </p:pic>
      <p:sp>
        <p:nvSpPr>
          <p:cNvPr id="7" name="Text 3"/>
          <p:cNvSpPr/>
          <p:nvPr/>
        </p:nvSpPr>
        <p:spPr>
          <a:xfrm>
            <a:off x="2171343" y="7285792"/>
            <a:ext cx="10287714" cy="346472"/>
          </a:xfrm>
          <a:prstGeom prst="rect">
            <a:avLst/>
          </a:prstGeom>
          <a:noFill/>
          <a:ln/>
        </p:spPr>
        <p:txBody>
          <a:bodyPr wrap="none" rtlCol="0" anchor="t"/>
          <a:lstStyle/>
          <a:p>
            <a:pPr marL="0" indent="0" algn="ctr">
              <a:lnSpc>
                <a:spcPts val="2729"/>
              </a:lnSpc>
              <a:buNone/>
            </a:pPr>
            <a:r>
              <a:rPr lang="en-US" sz="1705" dirty="0">
                <a:solidFill>
                  <a:srgbClr val="DCD7E5"/>
                </a:solidFill>
                <a:latin typeface="Heebo" pitchFamily="34" charset="0"/>
                <a:ea typeface="Heebo" pitchFamily="34" charset="-122"/>
                <a:cs typeface="Heebo" pitchFamily="34" charset="-120"/>
              </a:rPr>
              <a:t>Тест 5</a:t>
            </a:r>
            <a:endParaRPr lang="en-US" sz="1705"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100"/>
          </a:xfrm>
          <a:prstGeom prst="rect">
            <a:avLst/>
          </a:prstGeom>
          <a:solidFill>
            <a:srgbClr val="0D0A2C">
              <a:alpha val="75000"/>
            </a:srgbClr>
          </a:solidFill>
          <a:ln w="11311">
            <a:solidFill>
              <a:srgbClr val="FFFFFF">
                <a:alpha val="16000"/>
              </a:srgbClr>
            </a:solidFill>
            <a:prstDash val="solid"/>
          </a:ln>
        </p:spPr>
        <p:txBody>
          <a:bodyPr/>
          <a:lstStyle/>
          <a:p>
            <a:endParaRPr lang="ru-RU"/>
          </a:p>
        </p:txBody>
      </p:sp>
      <p:pic>
        <p:nvPicPr>
          <p:cNvPr id="4" name="Image 1" descr="preencoded.png"/>
          <p:cNvPicPr>
            <a:picLocks noChangeAspect="1"/>
          </p:cNvPicPr>
          <p:nvPr/>
        </p:nvPicPr>
        <p:blipFill>
          <a:blip r:embed="rId4"/>
          <a:stretch>
            <a:fillRect/>
          </a:stretch>
        </p:blipFill>
        <p:spPr>
          <a:xfrm>
            <a:off x="0" y="0"/>
            <a:ext cx="14630400" cy="2262188"/>
          </a:xfrm>
          <a:prstGeom prst="rect">
            <a:avLst/>
          </a:prstGeom>
        </p:spPr>
      </p:pic>
      <p:sp>
        <p:nvSpPr>
          <p:cNvPr id="5" name="Text 1"/>
          <p:cNvSpPr/>
          <p:nvPr/>
        </p:nvSpPr>
        <p:spPr>
          <a:xfrm>
            <a:off x="5619750" y="2759869"/>
            <a:ext cx="3390900" cy="452438"/>
          </a:xfrm>
          <a:prstGeom prst="rect">
            <a:avLst/>
          </a:prstGeom>
          <a:noFill/>
          <a:ln/>
        </p:spPr>
        <p:txBody>
          <a:bodyPr wrap="none" rtlCol="0" anchor="t"/>
          <a:lstStyle/>
          <a:p>
            <a:pPr marL="0" indent="0" algn="ctr">
              <a:lnSpc>
                <a:spcPts val="3563"/>
              </a:lnSpc>
              <a:buNone/>
            </a:pPr>
            <a:r>
              <a:rPr lang="en-US" sz="2850" b="1" dirty="0">
                <a:solidFill>
                  <a:srgbClr val="F2F0F4"/>
                </a:solidFill>
                <a:latin typeface="Montserrat" pitchFamily="34" charset="0"/>
                <a:ea typeface="Montserrat" pitchFamily="34" charset="-122"/>
                <a:cs typeface="Montserrat" pitchFamily="34" charset="-120"/>
              </a:rPr>
              <a:t>Оператор Щаpра</a:t>
            </a:r>
            <a:endParaRPr lang="en-US" sz="2850" dirty="0"/>
          </a:p>
        </p:txBody>
      </p:sp>
      <p:sp>
        <p:nvSpPr>
          <p:cNvPr id="6" name="Text 2"/>
          <p:cNvSpPr/>
          <p:nvPr/>
        </p:nvSpPr>
        <p:spPr>
          <a:xfrm>
            <a:off x="3017044" y="3415903"/>
            <a:ext cx="8596313" cy="1737360"/>
          </a:xfrm>
          <a:prstGeom prst="rect">
            <a:avLst/>
          </a:prstGeom>
          <a:noFill/>
          <a:ln/>
        </p:spPr>
        <p:txBody>
          <a:bodyPr wrap="square" rtlCol="0" anchor="t"/>
          <a:lstStyle/>
          <a:p>
            <a:pPr marL="0" indent="0">
              <a:lnSpc>
                <a:spcPts val="2280"/>
              </a:lnSpc>
              <a:buNone/>
            </a:pPr>
            <a:r>
              <a:rPr lang="en-US" sz="1425" dirty="0">
                <a:solidFill>
                  <a:srgbClr val="DCD7E5"/>
                </a:solidFill>
                <a:latin typeface="Heebo" pitchFamily="34" charset="0"/>
                <a:ea typeface="Heebo" pitchFamily="34" charset="-122"/>
                <a:cs typeface="Heebo" pitchFamily="34" charset="-120"/>
              </a:rPr>
              <a:t>Одним из главных недостатков оператора Собеля является то, что он не обладает полной вращательной </a:t>
            </a:r>
            <a:r>
              <a:rPr lang="en-US" sz="1425" dirty="0" err="1">
                <a:solidFill>
                  <a:srgbClr val="DCD7E5"/>
                </a:solidFill>
                <a:latin typeface="Heebo" pitchFamily="34" charset="0"/>
                <a:ea typeface="Heebo" pitchFamily="34" charset="-122"/>
                <a:cs typeface="Heebo" pitchFamily="34" charset="-120"/>
              </a:rPr>
              <a:t>симметрией</a:t>
            </a:r>
            <a:r>
              <a:rPr lang="en-US" sz="1425">
                <a:solidFill>
                  <a:srgbClr val="DCD7E5"/>
                </a:solidFill>
                <a:latin typeface="Heebo" pitchFamily="34" charset="0"/>
                <a:ea typeface="Heebo" pitchFamily="34" charset="-122"/>
                <a:cs typeface="Heebo" pitchFamily="34" charset="-120"/>
              </a:rPr>
              <a:t> (не</a:t>
            </a:r>
            <a:r>
              <a:rPr lang="en-US" sz="1425" dirty="0">
                <a:solidFill>
                  <a:srgbClr val="DCD7E5"/>
                </a:solidFill>
                <a:latin typeface="Heebo" pitchFamily="34" charset="0"/>
                <a:ea typeface="Heebo" pitchFamily="34" charset="-122"/>
                <a:cs typeface="Heebo" pitchFamily="34" charset="-120"/>
              </a:rPr>
              <a:t> </a:t>
            </a:r>
            <a:r>
              <a:rPr lang="en-US" sz="1425" dirty="0" err="1">
                <a:solidFill>
                  <a:srgbClr val="DCD7E5"/>
                </a:solidFill>
                <a:latin typeface="Heebo" pitchFamily="34" charset="0"/>
                <a:ea typeface="Heebo" pitchFamily="34" charset="-122"/>
                <a:cs typeface="Heebo" pitchFamily="34" charset="-120"/>
              </a:rPr>
              <a:t>выглядит</a:t>
            </a:r>
            <a:r>
              <a:rPr lang="en-US" sz="1425" dirty="0">
                <a:solidFill>
                  <a:srgbClr val="DCD7E5"/>
                </a:solidFill>
                <a:latin typeface="Heebo" pitchFamily="34" charset="0"/>
                <a:ea typeface="Heebo" pitchFamily="34" charset="-122"/>
                <a:cs typeface="Heebo" pitchFamily="34" charset="-120"/>
              </a:rPr>
              <a:t> одинаково при повороте на любой угол). Существенно снизить отрицательные эффекты оператора Собеля удалось Ганно Щарру. Он рассмотрел эту проблему и предложил использование измененных ядер свертки. Использование оператор Щарра (Scharr operator) подразумевает вычисление изображений, которые содержат произвольные по вертикали и горизонтали, по следующим матрицам:</a:t>
            </a:r>
            <a:endParaRPr lang="en-US" sz="1425" dirty="0"/>
          </a:p>
        </p:txBody>
      </p:sp>
      <p:pic>
        <p:nvPicPr>
          <p:cNvPr id="7" name="Image 2" descr="preencoded.png"/>
          <p:cNvPicPr>
            <a:picLocks noChangeAspect="1"/>
          </p:cNvPicPr>
          <p:nvPr/>
        </p:nvPicPr>
        <p:blipFill>
          <a:blip r:embed="rId5"/>
          <a:stretch>
            <a:fillRect/>
          </a:stretch>
        </p:blipFill>
        <p:spPr>
          <a:xfrm>
            <a:off x="4374356" y="5356860"/>
            <a:ext cx="5881687" cy="1594842"/>
          </a:xfrm>
          <a:prstGeom prst="rect">
            <a:avLst/>
          </a:prstGeom>
        </p:spPr>
      </p:pic>
      <p:sp>
        <p:nvSpPr>
          <p:cNvPr id="8" name="Text 3"/>
          <p:cNvSpPr/>
          <p:nvPr/>
        </p:nvSpPr>
        <p:spPr>
          <a:xfrm>
            <a:off x="3017044" y="7155299"/>
            <a:ext cx="8596313" cy="579120"/>
          </a:xfrm>
          <a:prstGeom prst="rect">
            <a:avLst/>
          </a:prstGeom>
          <a:noFill/>
          <a:ln/>
        </p:spPr>
        <p:txBody>
          <a:bodyPr wrap="square" rtlCol="0" anchor="t"/>
          <a:lstStyle/>
          <a:p>
            <a:pPr marL="0" indent="0">
              <a:lnSpc>
                <a:spcPts val="2280"/>
              </a:lnSpc>
              <a:buNone/>
            </a:pPr>
            <a:r>
              <a:rPr lang="en-US" sz="1425" dirty="0">
                <a:solidFill>
                  <a:srgbClr val="DCD7E5"/>
                </a:solidFill>
                <a:latin typeface="Heebo" pitchFamily="34" charset="0"/>
                <a:ea typeface="Heebo" pitchFamily="34" charset="-122"/>
                <a:cs typeface="Heebo" pitchFamily="34" charset="-120"/>
              </a:rPr>
              <a:t>В остальном же, оператор Щарра не отличается от оператора Собеля и вычисление границ изображение выполняется аналогично.</a:t>
            </a:r>
            <a:endParaRPr lang="en-US" sz="1425"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791"/>
          </a:xfrm>
          <a:prstGeom prst="rect">
            <a:avLst/>
          </a:prstGeom>
          <a:solidFill>
            <a:srgbClr val="0D0A2C">
              <a:alpha val="75000"/>
            </a:srgbClr>
          </a:solidFill>
          <a:ln w="11073">
            <a:solidFill>
              <a:srgbClr val="FFFFFF">
                <a:alpha val="16000"/>
              </a:srgbClr>
            </a:solidFill>
            <a:prstDash val="solid"/>
          </a:ln>
        </p:spPr>
        <p:txBody>
          <a:bodyPr/>
          <a:lstStyle/>
          <a:p>
            <a:endParaRPr lang="ru-RU"/>
          </a:p>
        </p:txBody>
      </p:sp>
      <p:sp>
        <p:nvSpPr>
          <p:cNvPr id="4" name="Text 1"/>
          <p:cNvSpPr/>
          <p:nvPr/>
        </p:nvSpPr>
        <p:spPr>
          <a:xfrm>
            <a:off x="3832741" y="487323"/>
            <a:ext cx="6964680" cy="443032"/>
          </a:xfrm>
          <a:prstGeom prst="rect">
            <a:avLst/>
          </a:prstGeom>
          <a:noFill/>
          <a:ln/>
        </p:spPr>
        <p:txBody>
          <a:bodyPr wrap="none" rtlCol="0" anchor="t"/>
          <a:lstStyle/>
          <a:p>
            <a:pPr marL="0" indent="0" algn="ctr">
              <a:lnSpc>
                <a:spcPts val="3489"/>
              </a:lnSpc>
              <a:buNone/>
            </a:pPr>
            <a:r>
              <a:rPr lang="en-US" sz="2791" b="1" dirty="0">
                <a:solidFill>
                  <a:srgbClr val="F2F0F4"/>
                </a:solidFill>
                <a:latin typeface="Montserrat" pitchFamily="34" charset="0"/>
                <a:ea typeface="Montserrat" pitchFamily="34" charset="-122"/>
                <a:cs typeface="Montserrat" pitchFamily="34" charset="-120"/>
              </a:rPr>
              <a:t>Результат работы оператора Щарра</a:t>
            </a:r>
            <a:endParaRPr lang="en-US" sz="2791" dirty="0"/>
          </a:p>
        </p:txBody>
      </p:sp>
      <p:pic>
        <p:nvPicPr>
          <p:cNvPr id="5" name="Image 1" descr="preencoded.png"/>
          <p:cNvPicPr>
            <a:picLocks noChangeAspect="1"/>
          </p:cNvPicPr>
          <p:nvPr/>
        </p:nvPicPr>
        <p:blipFill>
          <a:blip r:embed="rId4"/>
          <a:stretch>
            <a:fillRect/>
          </a:stretch>
        </p:blipFill>
        <p:spPr>
          <a:xfrm>
            <a:off x="3105864" y="1328976"/>
            <a:ext cx="3992999" cy="2651284"/>
          </a:xfrm>
          <a:prstGeom prst="rect">
            <a:avLst/>
          </a:prstGeom>
        </p:spPr>
      </p:pic>
      <p:sp>
        <p:nvSpPr>
          <p:cNvPr id="6" name="Text 2"/>
          <p:cNvSpPr/>
          <p:nvPr/>
        </p:nvSpPr>
        <p:spPr>
          <a:xfrm>
            <a:off x="3105864" y="4179570"/>
            <a:ext cx="3992999" cy="283607"/>
          </a:xfrm>
          <a:prstGeom prst="rect">
            <a:avLst/>
          </a:prstGeom>
          <a:noFill/>
          <a:ln/>
        </p:spPr>
        <p:txBody>
          <a:bodyPr wrap="none" rtlCol="0" anchor="t"/>
          <a:lstStyle/>
          <a:p>
            <a:pPr marL="0" indent="0" algn="ctr">
              <a:lnSpc>
                <a:spcPts val="2233"/>
              </a:lnSpc>
              <a:buNone/>
            </a:pPr>
            <a:r>
              <a:rPr lang="en-US" sz="1396" dirty="0">
                <a:solidFill>
                  <a:srgbClr val="DCD7E5"/>
                </a:solidFill>
                <a:latin typeface="Heebo" pitchFamily="34" charset="0"/>
                <a:ea typeface="Heebo" pitchFamily="34" charset="-122"/>
                <a:cs typeface="Heebo" pitchFamily="34" charset="-120"/>
              </a:rPr>
              <a:t>Тест 1</a:t>
            </a:r>
            <a:endParaRPr lang="en-US" sz="1396" dirty="0"/>
          </a:p>
        </p:txBody>
      </p:sp>
      <p:pic>
        <p:nvPicPr>
          <p:cNvPr id="7" name="Image 2" descr="preencoded.png"/>
          <p:cNvPicPr>
            <a:picLocks noChangeAspect="1"/>
          </p:cNvPicPr>
          <p:nvPr/>
        </p:nvPicPr>
        <p:blipFill>
          <a:blip r:embed="rId5"/>
          <a:stretch>
            <a:fillRect/>
          </a:stretch>
        </p:blipFill>
        <p:spPr>
          <a:xfrm>
            <a:off x="7538918" y="1328976"/>
            <a:ext cx="3992999" cy="2651284"/>
          </a:xfrm>
          <a:prstGeom prst="rect">
            <a:avLst/>
          </a:prstGeom>
        </p:spPr>
      </p:pic>
      <p:sp>
        <p:nvSpPr>
          <p:cNvPr id="8" name="Text 3"/>
          <p:cNvSpPr/>
          <p:nvPr/>
        </p:nvSpPr>
        <p:spPr>
          <a:xfrm>
            <a:off x="7538918" y="4179570"/>
            <a:ext cx="3992999" cy="283607"/>
          </a:xfrm>
          <a:prstGeom prst="rect">
            <a:avLst/>
          </a:prstGeom>
          <a:noFill/>
          <a:ln/>
        </p:spPr>
        <p:txBody>
          <a:bodyPr wrap="none" rtlCol="0" anchor="t"/>
          <a:lstStyle/>
          <a:p>
            <a:pPr marL="0" indent="0" algn="ctr">
              <a:lnSpc>
                <a:spcPts val="2233"/>
              </a:lnSpc>
              <a:buNone/>
            </a:pPr>
            <a:r>
              <a:rPr lang="en-US" sz="1396" dirty="0">
                <a:solidFill>
                  <a:srgbClr val="DCD7E5"/>
                </a:solidFill>
                <a:latin typeface="Heebo" pitchFamily="34" charset="0"/>
                <a:ea typeface="Heebo" pitchFamily="34" charset="-122"/>
                <a:cs typeface="Heebo" pitchFamily="34" charset="-120"/>
              </a:rPr>
              <a:t>Тест 2</a:t>
            </a:r>
            <a:endParaRPr lang="en-US" sz="1396" dirty="0"/>
          </a:p>
        </p:txBody>
      </p:sp>
      <p:pic>
        <p:nvPicPr>
          <p:cNvPr id="9" name="Image 3" descr="preencoded.png"/>
          <p:cNvPicPr>
            <a:picLocks noChangeAspect="1"/>
          </p:cNvPicPr>
          <p:nvPr/>
        </p:nvPicPr>
        <p:blipFill>
          <a:blip r:embed="rId6"/>
          <a:stretch>
            <a:fillRect/>
          </a:stretch>
        </p:blipFill>
        <p:spPr>
          <a:xfrm>
            <a:off x="5478780" y="4821912"/>
            <a:ext cx="3672602" cy="2438638"/>
          </a:xfrm>
          <a:prstGeom prst="rect">
            <a:avLst/>
          </a:prstGeom>
        </p:spPr>
      </p:pic>
      <p:sp>
        <p:nvSpPr>
          <p:cNvPr id="10" name="Text 4"/>
          <p:cNvSpPr/>
          <p:nvPr/>
        </p:nvSpPr>
        <p:spPr>
          <a:xfrm>
            <a:off x="3105864" y="7459861"/>
            <a:ext cx="8418552" cy="283607"/>
          </a:xfrm>
          <a:prstGeom prst="rect">
            <a:avLst/>
          </a:prstGeom>
          <a:noFill/>
          <a:ln/>
        </p:spPr>
        <p:txBody>
          <a:bodyPr wrap="none" rtlCol="0" anchor="t"/>
          <a:lstStyle/>
          <a:p>
            <a:pPr marL="0" indent="0" algn="ctr">
              <a:lnSpc>
                <a:spcPts val="2233"/>
              </a:lnSpc>
              <a:buNone/>
            </a:pPr>
            <a:r>
              <a:rPr lang="en-US" sz="1396" dirty="0">
                <a:solidFill>
                  <a:srgbClr val="DCD7E5"/>
                </a:solidFill>
                <a:latin typeface="Heebo" pitchFamily="34" charset="0"/>
                <a:ea typeface="Heebo" pitchFamily="34" charset="-122"/>
                <a:cs typeface="Heebo" pitchFamily="34" charset="-120"/>
              </a:rPr>
              <a:t>Тест 3</a:t>
            </a:r>
            <a:endParaRPr lang="en-US" sz="1396"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267"/>
          </a:xfrm>
          <a:prstGeom prst="rect">
            <a:avLst/>
          </a:prstGeom>
          <a:solidFill>
            <a:srgbClr val="0D0A2C">
              <a:alpha val="75000"/>
            </a:srgbClr>
          </a:solidFill>
          <a:ln w="10954">
            <a:solidFill>
              <a:srgbClr val="FFFFFF">
                <a:alpha val="16000"/>
              </a:srgbClr>
            </a:solidFill>
            <a:prstDash val="solid"/>
          </a:ln>
        </p:spPr>
        <p:txBody>
          <a:bodyPr/>
          <a:lstStyle/>
          <a:p>
            <a:endParaRPr lang="ru-RU"/>
          </a:p>
        </p:txBody>
      </p:sp>
      <p:sp>
        <p:nvSpPr>
          <p:cNvPr id="4" name="Text 1"/>
          <p:cNvSpPr/>
          <p:nvPr/>
        </p:nvSpPr>
        <p:spPr>
          <a:xfrm>
            <a:off x="3844290" y="481965"/>
            <a:ext cx="6941820" cy="438269"/>
          </a:xfrm>
          <a:prstGeom prst="rect">
            <a:avLst/>
          </a:prstGeom>
          <a:noFill/>
          <a:ln/>
        </p:spPr>
        <p:txBody>
          <a:bodyPr wrap="none" rtlCol="0" anchor="t"/>
          <a:lstStyle/>
          <a:p>
            <a:pPr marL="0" indent="0" algn="ctr">
              <a:lnSpc>
                <a:spcPts val="3451"/>
              </a:lnSpc>
              <a:buNone/>
            </a:pPr>
            <a:r>
              <a:rPr lang="en-US" sz="2761" b="1" dirty="0">
                <a:solidFill>
                  <a:srgbClr val="F2F0F4"/>
                </a:solidFill>
                <a:latin typeface="Montserrat" pitchFamily="34" charset="0"/>
                <a:ea typeface="Montserrat" pitchFamily="34" charset="-122"/>
                <a:cs typeface="Montserrat" pitchFamily="34" charset="-120"/>
              </a:rPr>
              <a:t>Результат работы оператора Щарра</a:t>
            </a:r>
            <a:endParaRPr lang="en-US" sz="2761" dirty="0"/>
          </a:p>
        </p:txBody>
      </p:sp>
      <p:pic>
        <p:nvPicPr>
          <p:cNvPr id="5" name="Image 1" descr="preencoded.png"/>
          <p:cNvPicPr>
            <a:picLocks noChangeAspect="1"/>
          </p:cNvPicPr>
          <p:nvPr/>
        </p:nvPicPr>
        <p:blipFill>
          <a:blip r:embed="rId4"/>
          <a:stretch>
            <a:fillRect/>
          </a:stretch>
        </p:blipFill>
        <p:spPr>
          <a:xfrm>
            <a:off x="3152061" y="1314569"/>
            <a:ext cx="3949303" cy="2622352"/>
          </a:xfrm>
          <a:prstGeom prst="rect">
            <a:avLst/>
          </a:prstGeom>
        </p:spPr>
      </p:pic>
      <p:sp>
        <p:nvSpPr>
          <p:cNvPr id="6" name="Text 2"/>
          <p:cNvSpPr/>
          <p:nvPr/>
        </p:nvSpPr>
        <p:spPr>
          <a:xfrm>
            <a:off x="3152061" y="4134088"/>
            <a:ext cx="3949303" cy="280392"/>
          </a:xfrm>
          <a:prstGeom prst="rect">
            <a:avLst/>
          </a:prstGeom>
          <a:noFill/>
          <a:ln/>
        </p:spPr>
        <p:txBody>
          <a:bodyPr wrap="none" rtlCol="0" anchor="t"/>
          <a:lstStyle/>
          <a:p>
            <a:pPr marL="0" indent="0" algn="ctr">
              <a:lnSpc>
                <a:spcPts val="2208"/>
              </a:lnSpc>
              <a:buNone/>
            </a:pPr>
            <a:r>
              <a:rPr lang="en-US" sz="1380" dirty="0">
                <a:solidFill>
                  <a:srgbClr val="DCD7E5"/>
                </a:solidFill>
                <a:latin typeface="Heebo" pitchFamily="34" charset="0"/>
                <a:ea typeface="Heebo" pitchFamily="34" charset="-122"/>
                <a:cs typeface="Heebo" pitchFamily="34" charset="-120"/>
              </a:rPr>
              <a:t>Тест 4</a:t>
            </a:r>
            <a:endParaRPr lang="en-US" sz="1380" dirty="0"/>
          </a:p>
        </p:txBody>
      </p:sp>
      <p:pic>
        <p:nvPicPr>
          <p:cNvPr id="7" name="Image 2" descr="preencoded.png"/>
          <p:cNvPicPr>
            <a:picLocks noChangeAspect="1"/>
          </p:cNvPicPr>
          <p:nvPr/>
        </p:nvPicPr>
        <p:blipFill>
          <a:blip r:embed="rId5"/>
          <a:stretch>
            <a:fillRect/>
          </a:stretch>
        </p:blipFill>
        <p:spPr>
          <a:xfrm>
            <a:off x="7536656" y="1314569"/>
            <a:ext cx="3949303" cy="2622352"/>
          </a:xfrm>
          <a:prstGeom prst="rect">
            <a:avLst/>
          </a:prstGeom>
        </p:spPr>
      </p:pic>
      <p:sp>
        <p:nvSpPr>
          <p:cNvPr id="8" name="Text 3"/>
          <p:cNvSpPr/>
          <p:nvPr/>
        </p:nvSpPr>
        <p:spPr>
          <a:xfrm>
            <a:off x="7536656" y="4134088"/>
            <a:ext cx="3949303" cy="280392"/>
          </a:xfrm>
          <a:prstGeom prst="rect">
            <a:avLst/>
          </a:prstGeom>
          <a:noFill/>
          <a:ln/>
        </p:spPr>
        <p:txBody>
          <a:bodyPr wrap="none" rtlCol="0" anchor="t"/>
          <a:lstStyle/>
          <a:p>
            <a:pPr marL="0" indent="0" algn="ctr">
              <a:lnSpc>
                <a:spcPts val="2208"/>
              </a:lnSpc>
              <a:buNone/>
            </a:pPr>
            <a:r>
              <a:rPr lang="en-US" sz="1380" dirty="0">
                <a:solidFill>
                  <a:srgbClr val="DCD7E5"/>
                </a:solidFill>
                <a:latin typeface="Heebo" pitchFamily="34" charset="0"/>
                <a:ea typeface="Heebo" pitchFamily="34" charset="-122"/>
                <a:cs typeface="Heebo" pitchFamily="34" charset="-120"/>
              </a:rPr>
              <a:t>Тест 5</a:t>
            </a:r>
            <a:endParaRPr lang="en-US" sz="1380" dirty="0"/>
          </a:p>
        </p:txBody>
      </p:sp>
      <p:pic>
        <p:nvPicPr>
          <p:cNvPr id="9" name="Image 3" descr="preencoded.png"/>
          <p:cNvPicPr>
            <a:picLocks noChangeAspect="1"/>
          </p:cNvPicPr>
          <p:nvPr/>
        </p:nvPicPr>
        <p:blipFill>
          <a:blip r:embed="rId6"/>
          <a:stretch>
            <a:fillRect/>
          </a:stretch>
        </p:blipFill>
        <p:spPr>
          <a:xfrm>
            <a:off x="5430798" y="4769406"/>
            <a:ext cx="3768685" cy="2502337"/>
          </a:xfrm>
          <a:prstGeom prst="rect">
            <a:avLst/>
          </a:prstGeom>
        </p:spPr>
      </p:pic>
      <p:sp>
        <p:nvSpPr>
          <p:cNvPr id="10" name="Text 4"/>
          <p:cNvSpPr/>
          <p:nvPr/>
        </p:nvSpPr>
        <p:spPr>
          <a:xfrm>
            <a:off x="3152061" y="7468910"/>
            <a:ext cx="8326279" cy="280392"/>
          </a:xfrm>
          <a:prstGeom prst="rect">
            <a:avLst/>
          </a:prstGeom>
          <a:noFill/>
          <a:ln/>
        </p:spPr>
        <p:txBody>
          <a:bodyPr wrap="none" rtlCol="0" anchor="t"/>
          <a:lstStyle/>
          <a:p>
            <a:pPr marL="0" indent="0" algn="ctr">
              <a:lnSpc>
                <a:spcPts val="2208"/>
              </a:lnSpc>
              <a:buNone/>
            </a:pPr>
            <a:r>
              <a:rPr lang="en-US" sz="1380" dirty="0">
                <a:solidFill>
                  <a:srgbClr val="DCD7E5"/>
                </a:solidFill>
                <a:latin typeface="Heebo" pitchFamily="34" charset="0"/>
                <a:ea typeface="Heebo" pitchFamily="34" charset="-122"/>
                <a:cs typeface="Heebo" pitchFamily="34" charset="-120"/>
              </a:rPr>
              <a:t>Тест 6</a:t>
            </a:r>
            <a:endParaRPr lang="en-US" sz="138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910"/>
          </a:xfrm>
          <a:prstGeom prst="rect">
            <a:avLst/>
          </a:prstGeom>
          <a:solidFill>
            <a:srgbClr val="0D0A2C">
              <a:alpha val="75000"/>
            </a:srgbClr>
          </a:solidFill>
          <a:ln w="10597">
            <a:solidFill>
              <a:srgbClr val="FFFFFF">
                <a:alpha val="16000"/>
              </a:srgbClr>
            </a:solidFill>
            <a:prstDash val="solid"/>
          </a:ln>
        </p:spPr>
        <p:txBody>
          <a:bodyPr/>
          <a:lstStyle/>
          <a:p>
            <a:endParaRPr lang="ru-RU"/>
          </a:p>
        </p:txBody>
      </p:sp>
      <p:sp>
        <p:nvSpPr>
          <p:cNvPr id="4" name="Text 1"/>
          <p:cNvSpPr/>
          <p:nvPr/>
        </p:nvSpPr>
        <p:spPr>
          <a:xfrm>
            <a:off x="3958471" y="467678"/>
            <a:ext cx="6713220" cy="425172"/>
          </a:xfrm>
          <a:prstGeom prst="rect">
            <a:avLst/>
          </a:prstGeom>
          <a:noFill/>
          <a:ln/>
        </p:spPr>
        <p:txBody>
          <a:bodyPr wrap="none" rtlCol="0" anchor="t"/>
          <a:lstStyle/>
          <a:p>
            <a:pPr marL="0" indent="0" algn="ctr">
              <a:lnSpc>
                <a:spcPts val="3348"/>
              </a:lnSpc>
              <a:buNone/>
            </a:pPr>
            <a:r>
              <a:rPr lang="en-US" sz="2678" b="1" dirty="0">
                <a:solidFill>
                  <a:srgbClr val="F2F0F4"/>
                </a:solidFill>
                <a:latin typeface="Montserrat" pitchFamily="34" charset="0"/>
                <a:ea typeface="Montserrat" pitchFamily="34" charset="-122"/>
                <a:cs typeface="Montserrat" pitchFamily="34" charset="-120"/>
              </a:rPr>
              <a:t>Результат работы оператора Щарра</a:t>
            </a:r>
            <a:endParaRPr lang="en-US" sz="2678" dirty="0"/>
          </a:p>
        </p:txBody>
      </p:sp>
      <p:pic>
        <p:nvPicPr>
          <p:cNvPr id="5" name="Image 1" descr="preencoded.png"/>
          <p:cNvPicPr>
            <a:picLocks noChangeAspect="1"/>
          </p:cNvPicPr>
          <p:nvPr/>
        </p:nvPicPr>
        <p:blipFill>
          <a:blip r:embed="rId4"/>
          <a:stretch>
            <a:fillRect/>
          </a:stretch>
        </p:blipFill>
        <p:spPr>
          <a:xfrm>
            <a:off x="3275886" y="1275517"/>
            <a:ext cx="3831788" cy="2544247"/>
          </a:xfrm>
          <a:prstGeom prst="rect">
            <a:avLst/>
          </a:prstGeom>
        </p:spPr>
      </p:pic>
      <p:sp>
        <p:nvSpPr>
          <p:cNvPr id="6" name="Text 2"/>
          <p:cNvSpPr/>
          <p:nvPr/>
        </p:nvSpPr>
        <p:spPr>
          <a:xfrm>
            <a:off x="3275886" y="4011097"/>
            <a:ext cx="3831788" cy="271939"/>
          </a:xfrm>
          <a:prstGeom prst="rect">
            <a:avLst/>
          </a:prstGeom>
          <a:noFill/>
          <a:ln/>
        </p:spPr>
        <p:txBody>
          <a:bodyPr wrap="none" rtlCol="0" anchor="t"/>
          <a:lstStyle/>
          <a:p>
            <a:pPr marL="0" indent="0" algn="ctr">
              <a:lnSpc>
                <a:spcPts val="2143"/>
              </a:lnSpc>
              <a:buNone/>
            </a:pPr>
            <a:r>
              <a:rPr lang="en-US" sz="1339" dirty="0">
                <a:solidFill>
                  <a:srgbClr val="DCD7E5"/>
                </a:solidFill>
                <a:latin typeface="Heebo" pitchFamily="34" charset="0"/>
                <a:ea typeface="Heebo" pitchFamily="34" charset="-122"/>
                <a:cs typeface="Heebo" pitchFamily="34" charset="-120"/>
              </a:rPr>
              <a:t>Тест 7 </a:t>
            </a:r>
            <a:endParaRPr lang="en-US" sz="1339" dirty="0"/>
          </a:p>
        </p:txBody>
      </p:sp>
      <p:pic>
        <p:nvPicPr>
          <p:cNvPr id="7" name="Image 2" descr="preencoded.png"/>
          <p:cNvPicPr>
            <a:picLocks noChangeAspect="1"/>
          </p:cNvPicPr>
          <p:nvPr/>
        </p:nvPicPr>
        <p:blipFill>
          <a:blip r:embed="rId5"/>
          <a:stretch>
            <a:fillRect/>
          </a:stretch>
        </p:blipFill>
        <p:spPr>
          <a:xfrm>
            <a:off x="7530108" y="1275517"/>
            <a:ext cx="3831788" cy="2544247"/>
          </a:xfrm>
          <a:prstGeom prst="rect">
            <a:avLst/>
          </a:prstGeom>
        </p:spPr>
      </p:pic>
      <p:sp>
        <p:nvSpPr>
          <p:cNvPr id="8" name="Text 3"/>
          <p:cNvSpPr/>
          <p:nvPr/>
        </p:nvSpPr>
        <p:spPr>
          <a:xfrm>
            <a:off x="7530108" y="4011097"/>
            <a:ext cx="3831788" cy="271939"/>
          </a:xfrm>
          <a:prstGeom prst="rect">
            <a:avLst/>
          </a:prstGeom>
          <a:noFill/>
          <a:ln/>
        </p:spPr>
        <p:txBody>
          <a:bodyPr wrap="none" rtlCol="0" anchor="t"/>
          <a:lstStyle/>
          <a:p>
            <a:pPr marL="0" indent="0" algn="ctr">
              <a:lnSpc>
                <a:spcPts val="2143"/>
              </a:lnSpc>
              <a:buNone/>
            </a:pPr>
            <a:r>
              <a:rPr lang="en-US" sz="1339" dirty="0">
                <a:solidFill>
                  <a:srgbClr val="DCD7E5"/>
                </a:solidFill>
                <a:latin typeface="Heebo" pitchFamily="34" charset="0"/>
                <a:ea typeface="Heebo" pitchFamily="34" charset="-122"/>
                <a:cs typeface="Heebo" pitchFamily="34" charset="-120"/>
              </a:rPr>
              <a:t>Тест 8</a:t>
            </a:r>
            <a:endParaRPr lang="en-US" sz="1339" dirty="0"/>
          </a:p>
        </p:txBody>
      </p:sp>
      <p:pic>
        <p:nvPicPr>
          <p:cNvPr id="9" name="Image 3" descr="preencoded.png"/>
          <p:cNvPicPr>
            <a:picLocks noChangeAspect="1"/>
          </p:cNvPicPr>
          <p:nvPr/>
        </p:nvPicPr>
        <p:blipFill>
          <a:blip r:embed="rId6"/>
          <a:stretch>
            <a:fillRect/>
          </a:stretch>
        </p:blipFill>
        <p:spPr>
          <a:xfrm>
            <a:off x="5302568" y="4627364"/>
            <a:ext cx="4025027" cy="2672596"/>
          </a:xfrm>
          <a:prstGeom prst="rect">
            <a:avLst/>
          </a:prstGeom>
        </p:spPr>
      </p:pic>
      <p:sp>
        <p:nvSpPr>
          <p:cNvPr id="10" name="Text 4"/>
          <p:cNvSpPr/>
          <p:nvPr/>
        </p:nvSpPr>
        <p:spPr>
          <a:xfrm>
            <a:off x="3275886" y="7491293"/>
            <a:ext cx="8078510" cy="271939"/>
          </a:xfrm>
          <a:prstGeom prst="rect">
            <a:avLst/>
          </a:prstGeom>
          <a:noFill/>
          <a:ln/>
        </p:spPr>
        <p:txBody>
          <a:bodyPr wrap="none" rtlCol="0" anchor="t"/>
          <a:lstStyle/>
          <a:p>
            <a:pPr marL="0" indent="0" algn="ctr">
              <a:lnSpc>
                <a:spcPts val="2143"/>
              </a:lnSpc>
              <a:buNone/>
            </a:pPr>
            <a:r>
              <a:rPr lang="en-US" sz="1339" dirty="0">
                <a:solidFill>
                  <a:srgbClr val="DCD7E5"/>
                </a:solidFill>
                <a:latin typeface="Heebo" pitchFamily="34" charset="0"/>
                <a:ea typeface="Heebo" pitchFamily="34" charset="-122"/>
                <a:cs typeface="Heebo" pitchFamily="34" charset="-120"/>
              </a:rPr>
              <a:t>Тест 9</a:t>
            </a:r>
            <a:endParaRPr lang="en-US" sz="1339"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551902"/>
          </a:xfrm>
          <a:prstGeom prst="rect">
            <a:avLst/>
          </a:prstGeom>
          <a:solidFill>
            <a:srgbClr val="0D0A2C">
              <a:alpha val="75000"/>
            </a:srgbClr>
          </a:solidFill>
          <a:ln w="12621">
            <a:solidFill>
              <a:srgbClr val="FFFFFF">
                <a:alpha val="16000"/>
              </a:srgbClr>
            </a:solidFill>
            <a:prstDash val="solid"/>
          </a:ln>
        </p:spPr>
        <p:txBody>
          <a:bodyPr/>
          <a:lstStyle/>
          <a:p>
            <a:endParaRPr lang="ru-RU"/>
          </a:p>
        </p:txBody>
      </p:sp>
      <p:sp>
        <p:nvSpPr>
          <p:cNvPr id="4" name="Text 1"/>
          <p:cNvSpPr/>
          <p:nvPr/>
        </p:nvSpPr>
        <p:spPr>
          <a:xfrm>
            <a:off x="2489240" y="558760"/>
            <a:ext cx="9651802" cy="1015841"/>
          </a:xfrm>
          <a:prstGeom prst="rect">
            <a:avLst/>
          </a:prstGeom>
          <a:noFill/>
          <a:ln/>
        </p:spPr>
        <p:txBody>
          <a:bodyPr wrap="square" rtlCol="0" anchor="t"/>
          <a:lstStyle/>
          <a:p>
            <a:pPr marL="0" indent="0" algn="ctr">
              <a:lnSpc>
                <a:spcPts val="4000"/>
              </a:lnSpc>
              <a:buNone/>
            </a:pPr>
            <a:r>
              <a:rPr lang="en-US" sz="3200" b="1" dirty="0">
                <a:solidFill>
                  <a:srgbClr val="F2F0F4"/>
                </a:solidFill>
                <a:latin typeface="Montserrat" pitchFamily="34" charset="0"/>
                <a:ea typeface="Montserrat" pitchFamily="34" charset="-122"/>
                <a:cs typeface="Montserrat" pitchFamily="34" charset="-120"/>
              </a:rPr>
              <a:t>Лучший результат работы оператора Щарра</a:t>
            </a:r>
            <a:endParaRPr lang="en-US" sz="3200" dirty="0"/>
          </a:p>
        </p:txBody>
      </p:sp>
      <p:sp>
        <p:nvSpPr>
          <p:cNvPr id="5" name="Text 2"/>
          <p:cNvSpPr/>
          <p:nvPr/>
        </p:nvSpPr>
        <p:spPr>
          <a:xfrm>
            <a:off x="2489240" y="1980962"/>
            <a:ext cx="9651802" cy="1300639"/>
          </a:xfrm>
          <a:prstGeom prst="rect">
            <a:avLst/>
          </a:prstGeom>
          <a:noFill/>
          <a:ln/>
        </p:spPr>
        <p:txBody>
          <a:bodyPr wrap="square" rtlCol="0" anchor="t"/>
          <a:lstStyle/>
          <a:p>
            <a:pPr marL="0" indent="0" algn="l">
              <a:lnSpc>
                <a:spcPts val="2560"/>
              </a:lnSpc>
              <a:buNone/>
            </a:pPr>
            <a:r>
              <a:rPr lang="en-US" sz="1600" dirty="0">
                <a:solidFill>
                  <a:srgbClr val="DCD7E5"/>
                </a:solidFill>
                <a:latin typeface="Heebo" pitchFamily="34" charset="0"/>
                <a:ea typeface="Heebo" pitchFamily="34" charset="-122"/>
                <a:cs typeface="Heebo" pitchFamily="34" charset="-120"/>
              </a:rPr>
              <a:t>Как было сказано выше, принцип вычисления границ изображение данного оператора аналогичен оператору Собеля, так что при тестировании, не было замечено “на глаз” большой разницы. Однако, оператор Щарра выполнял заметно лучше удаление мелких фоновых шумов изображения.</a:t>
            </a:r>
            <a:endParaRPr lang="en-US" sz="1600" dirty="0"/>
          </a:p>
        </p:txBody>
      </p:sp>
      <p:sp>
        <p:nvSpPr>
          <p:cNvPr id="6" name="Text 3"/>
          <p:cNvSpPr/>
          <p:nvPr/>
        </p:nvSpPr>
        <p:spPr>
          <a:xfrm>
            <a:off x="2489240" y="3510082"/>
            <a:ext cx="9651802" cy="650319"/>
          </a:xfrm>
          <a:prstGeom prst="rect">
            <a:avLst/>
          </a:prstGeom>
          <a:noFill/>
          <a:ln/>
        </p:spPr>
        <p:txBody>
          <a:bodyPr wrap="square" rtlCol="0" anchor="t"/>
          <a:lstStyle/>
          <a:p>
            <a:pPr marL="0" indent="0" algn="l">
              <a:lnSpc>
                <a:spcPts val="2560"/>
              </a:lnSpc>
              <a:buNone/>
            </a:pPr>
            <a:r>
              <a:rPr lang="en-US" sz="1600" dirty="0">
                <a:solidFill>
                  <a:srgbClr val="DCD7E5"/>
                </a:solidFill>
                <a:latin typeface="Heebo" pitchFamily="34" charset="0"/>
                <a:ea typeface="Heebo" pitchFamily="34" charset="-122"/>
                <a:cs typeface="Heebo" pitchFamily="34" charset="-120"/>
              </a:rPr>
              <a:t>Как и в прошлом случае, тест 5 показал самый оптимальный результат удаления шумов и выделения контуров автомобиля, его частей.</a:t>
            </a:r>
            <a:endParaRPr lang="en-US" sz="1600" dirty="0"/>
          </a:p>
        </p:txBody>
      </p:sp>
      <p:pic>
        <p:nvPicPr>
          <p:cNvPr id="7" name="Image 1" descr="preencoded.png"/>
          <p:cNvPicPr>
            <a:picLocks noChangeAspect="1"/>
          </p:cNvPicPr>
          <p:nvPr/>
        </p:nvPicPr>
        <p:blipFill>
          <a:blip r:embed="rId4"/>
          <a:stretch>
            <a:fillRect/>
          </a:stretch>
        </p:blipFill>
        <p:spPr>
          <a:xfrm>
            <a:off x="5017889" y="4388882"/>
            <a:ext cx="4594384" cy="3050619"/>
          </a:xfrm>
          <a:prstGeom prst="rect">
            <a:avLst/>
          </a:prstGeom>
        </p:spPr>
      </p:pic>
      <p:sp>
        <p:nvSpPr>
          <p:cNvPr id="8" name="Text 4"/>
          <p:cNvSpPr/>
          <p:nvPr/>
        </p:nvSpPr>
        <p:spPr>
          <a:xfrm>
            <a:off x="2489240" y="7667982"/>
            <a:ext cx="9651802" cy="325160"/>
          </a:xfrm>
          <a:prstGeom prst="rect">
            <a:avLst/>
          </a:prstGeom>
          <a:noFill/>
          <a:ln/>
        </p:spPr>
        <p:txBody>
          <a:bodyPr wrap="none" rtlCol="0" anchor="t"/>
          <a:lstStyle/>
          <a:p>
            <a:pPr marL="0" indent="0" algn="ctr">
              <a:lnSpc>
                <a:spcPts val="2560"/>
              </a:lnSpc>
              <a:buNone/>
            </a:pPr>
            <a:r>
              <a:rPr lang="en-US" sz="1600" dirty="0">
                <a:solidFill>
                  <a:srgbClr val="DCD7E5"/>
                </a:solidFill>
                <a:latin typeface="Heebo" pitchFamily="34" charset="0"/>
                <a:ea typeface="Heebo" pitchFamily="34" charset="-122"/>
                <a:cs typeface="Heebo" pitchFamily="34" charset="-120"/>
              </a:rPr>
              <a:t>Тест 5</a:t>
            </a:r>
            <a:endParaRPr lang="en-US" sz="16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624"/>
          </a:xfrm>
          <a:prstGeom prst="rect">
            <a:avLst/>
          </a:prstGeom>
          <a:solidFill>
            <a:srgbClr val="0D0A2C">
              <a:alpha val="75000"/>
            </a:srgbClr>
          </a:solidFill>
          <a:ln w="13335">
            <a:solidFill>
              <a:srgbClr val="FFFFFF">
                <a:alpha val="16000"/>
              </a:srgbClr>
            </a:solidFill>
            <a:prstDash val="solid"/>
          </a:ln>
        </p:spPr>
        <p:txBody>
          <a:bodyPr/>
          <a:lstStyle/>
          <a:p>
            <a:endParaRPr lang="ru-RU"/>
          </a:p>
        </p:txBody>
      </p:sp>
      <p:pic>
        <p:nvPicPr>
          <p:cNvPr id="4" name="Image 1" descr="preencoded.png"/>
          <p:cNvPicPr>
            <a:picLocks noChangeAspect="1"/>
          </p:cNvPicPr>
          <p:nvPr/>
        </p:nvPicPr>
        <p:blipFill>
          <a:blip r:embed="rId4"/>
          <a:stretch>
            <a:fillRect/>
          </a:stretch>
        </p:blipFill>
        <p:spPr>
          <a:xfrm>
            <a:off x="0" y="0"/>
            <a:ext cx="14630400" cy="2690217"/>
          </a:xfrm>
          <a:prstGeom prst="rect">
            <a:avLst/>
          </a:prstGeom>
        </p:spPr>
      </p:pic>
      <p:sp>
        <p:nvSpPr>
          <p:cNvPr id="5" name="Text 1"/>
          <p:cNvSpPr/>
          <p:nvPr/>
        </p:nvSpPr>
        <p:spPr>
          <a:xfrm>
            <a:off x="5082421" y="3282077"/>
            <a:ext cx="4465320" cy="537924"/>
          </a:xfrm>
          <a:prstGeom prst="rect">
            <a:avLst/>
          </a:prstGeom>
          <a:noFill/>
          <a:ln/>
        </p:spPr>
        <p:txBody>
          <a:bodyPr wrap="none" rtlCol="0" anchor="t"/>
          <a:lstStyle/>
          <a:p>
            <a:pPr marL="0" indent="0" algn="ctr">
              <a:lnSpc>
                <a:spcPts val="4237"/>
              </a:lnSpc>
              <a:buNone/>
            </a:pPr>
            <a:r>
              <a:rPr lang="en-US" sz="3389" b="1" dirty="0">
                <a:solidFill>
                  <a:srgbClr val="F2F0F4"/>
                </a:solidFill>
                <a:latin typeface="Montserrat" pitchFamily="34" charset="0"/>
                <a:ea typeface="Montserrat" pitchFamily="34" charset="-122"/>
                <a:cs typeface="Montserrat" pitchFamily="34" charset="-120"/>
              </a:rPr>
              <a:t>Оператор Прюитта</a:t>
            </a:r>
            <a:endParaRPr lang="en-US" sz="3389" dirty="0"/>
          </a:p>
        </p:txBody>
      </p:sp>
      <p:sp>
        <p:nvSpPr>
          <p:cNvPr id="6" name="Text 2"/>
          <p:cNvSpPr/>
          <p:nvPr/>
        </p:nvSpPr>
        <p:spPr>
          <a:xfrm>
            <a:off x="2203609" y="4062055"/>
            <a:ext cx="10223063" cy="1377315"/>
          </a:xfrm>
          <a:prstGeom prst="rect">
            <a:avLst/>
          </a:prstGeom>
          <a:noFill/>
          <a:ln/>
        </p:spPr>
        <p:txBody>
          <a:bodyPr wrap="square" rtlCol="0" anchor="t"/>
          <a:lstStyle/>
          <a:p>
            <a:pPr marL="0" indent="0">
              <a:lnSpc>
                <a:spcPts val="2711"/>
              </a:lnSpc>
              <a:buNone/>
            </a:pPr>
            <a:r>
              <a:rPr lang="en-US" sz="1695" dirty="0">
                <a:solidFill>
                  <a:srgbClr val="DCD7E5"/>
                </a:solidFill>
                <a:latin typeface="Heebo" pitchFamily="34" charset="0"/>
                <a:ea typeface="Heebo" pitchFamily="34" charset="-122"/>
                <a:cs typeface="Heebo" pitchFamily="34" charset="-120"/>
              </a:rPr>
              <a:t>Оператор Прюитта использует два ядра 3×3, свёртывая исходное изображение для вычисления приближённых значений производных: одно по горизонтали и одно по вертикали. Ядра, которые вычисляют градиент яркости изображения в направлениях, перпендикулярны друг другу. Матрицы имеют следующий вид:</a:t>
            </a:r>
            <a:endParaRPr lang="en-US" sz="1695" dirty="0"/>
          </a:p>
        </p:txBody>
      </p:sp>
      <p:pic>
        <p:nvPicPr>
          <p:cNvPr id="7" name="Image 2" descr="preencoded.png"/>
          <p:cNvPicPr>
            <a:picLocks noChangeAspect="1"/>
          </p:cNvPicPr>
          <p:nvPr/>
        </p:nvPicPr>
        <p:blipFill>
          <a:blip r:embed="rId5"/>
          <a:stretch>
            <a:fillRect/>
          </a:stretch>
        </p:blipFill>
        <p:spPr>
          <a:xfrm>
            <a:off x="3212425" y="5681424"/>
            <a:ext cx="8205311" cy="1371957"/>
          </a:xfrm>
          <a:prstGeom prst="rect">
            <a:avLst/>
          </a:prstGeom>
        </p:spPr>
      </p:pic>
      <p:sp>
        <p:nvSpPr>
          <p:cNvPr id="8" name="Text 3"/>
          <p:cNvSpPr/>
          <p:nvPr/>
        </p:nvSpPr>
        <p:spPr>
          <a:xfrm>
            <a:off x="2203609" y="7295436"/>
            <a:ext cx="10223063" cy="344329"/>
          </a:xfrm>
          <a:prstGeom prst="rect">
            <a:avLst/>
          </a:prstGeom>
          <a:noFill/>
          <a:ln/>
        </p:spPr>
        <p:txBody>
          <a:bodyPr wrap="none" rtlCol="0" anchor="t"/>
          <a:lstStyle/>
          <a:p>
            <a:pPr marL="0" indent="0" algn="l">
              <a:lnSpc>
                <a:spcPts val="2711"/>
              </a:lnSpc>
              <a:buNone/>
            </a:pPr>
            <a:r>
              <a:rPr lang="en-US" sz="1695" dirty="0">
                <a:solidFill>
                  <a:srgbClr val="DCD7E5"/>
                </a:solidFill>
                <a:latin typeface="Heebo" pitchFamily="34" charset="0"/>
                <a:ea typeface="Heebo" pitchFamily="34" charset="-122"/>
                <a:cs typeface="Heebo" pitchFamily="34" charset="-120"/>
              </a:rPr>
              <a:t>В качеств недостатка данного оператора можно отметить его чувствительность к шуму.</a:t>
            </a:r>
            <a:endParaRPr lang="en-US" sz="1695"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0597">
            <a:solidFill>
              <a:srgbClr val="FFFFFF">
                <a:alpha val="16000"/>
              </a:srgbClr>
            </a:solidFill>
            <a:prstDash val="solid"/>
          </a:ln>
        </p:spPr>
        <p:txBody>
          <a:bodyPr/>
          <a:lstStyle/>
          <a:p>
            <a:endParaRPr lang="ru-RU"/>
          </a:p>
        </p:txBody>
      </p:sp>
      <p:sp>
        <p:nvSpPr>
          <p:cNvPr id="4" name="Text 1"/>
          <p:cNvSpPr/>
          <p:nvPr/>
        </p:nvSpPr>
        <p:spPr>
          <a:xfrm>
            <a:off x="3767971" y="470297"/>
            <a:ext cx="7094220" cy="426958"/>
          </a:xfrm>
          <a:prstGeom prst="rect">
            <a:avLst/>
          </a:prstGeom>
          <a:noFill/>
          <a:ln/>
        </p:spPr>
        <p:txBody>
          <a:bodyPr wrap="none" rtlCol="0" anchor="t"/>
          <a:lstStyle/>
          <a:p>
            <a:pPr marL="0" indent="0" algn="ctr">
              <a:lnSpc>
                <a:spcPts val="3362"/>
              </a:lnSpc>
              <a:buNone/>
            </a:pPr>
            <a:r>
              <a:rPr lang="en-US" sz="2690" b="1" dirty="0">
                <a:solidFill>
                  <a:srgbClr val="F2F0F4"/>
                </a:solidFill>
                <a:latin typeface="Montserrat" pitchFamily="34" charset="0"/>
                <a:ea typeface="Montserrat" pitchFamily="34" charset="-122"/>
                <a:cs typeface="Montserrat" pitchFamily="34" charset="-120"/>
              </a:rPr>
              <a:t>Результат работы оператора Прюитта</a:t>
            </a:r>
            <a:endParaRPr lang="en-US" sz="2690" dirty="0"/>
          </a:p>
        </p:txBody>
      </p:sp>
      <p:pic>
        <p:nvPicPr>
          <p:cNvPr id="5" name="Image 1" descr="preencoded.png"/>
          <p:cNvPicPr>
            <a:picLocks noChangeAspect="1"/>
          </p:cNvPicPr>
          <p:nvPr/>
        </p:nvPicPr>
        <p:blipFill>
          <a:blip r:embed="rId4"/>
          <a:stretch>
            <a:fillRect/>
          </a:stretch>
        </p:blipFill>
        <p:spPr>
          <a:xfrm>
            <a:off x="3258622" y="1281351"/>
            <a:ext cx="3848100" cy="2555081"/>
          </a:xfrm>
          <a:prstGeom prst="rect">
            <a:avLst/>
          </a:prstGeom>
        </p:spPr>
      </p:pic>
      <p:sp>
        <p:nvSpPr>
          <p:cNvPr id="6" name="Text 2"/>
          <p:cNvSpPr/>
          <p:nvPr/>
        </p:nvSpPr>
        <p:spPr>
          <a:xfrm>
            <a:off x="3258622" y="4028480"/>
            <a:ext cx="3848100" cy="273368"/>
          </a:xfrm>
          <a:prstGeom prst="rect">
            <a:avLst/>
          </a:prstGeom>
          <a:noFill/>
          <a:ln/>
        </p:spPr>
        <p:txBody>
          <a:bodyPr wrap="none" rtlCol="0" anchor="t"/>
          <a:lstStyle/>
          <a:p>
            <a:pPr marL="0" indent="0" algn="ctr">
              <a:lnSpc>
                <a:spcPts val="2152"/>
              </a:lnSpc>
              <a:buNone/>
            </a:pPr>
            <a:r>
              <a:rPr lang="en-US" sz="1345" dirty="0">
                <a:solidFill>
                  <a:srgbClr val="DCD7E5"/>
                </a:solidFill>
                <a:latin typeface="Heebo" pitchFamily="34" charset="0"/>
                <a:ea typeface="Heebo" pitchFamily="34" charset="-122"/>
                <a:cs typeface="Heebo" pitchFamily="34" charset="-120"/>
              </a:rPr>
              <a:t>Тест 1</a:t>
            </a:r>
            <a:endParaRPr lang="en-US" sz="1345" dirty="0"/>
          </a:p>
        </p:txBody>
      </p:sp>
      <p:pic>
        <p:nvPicPr>
          <p:cNvPr id="7" name="Image 2" descr="preencoded.png"/>
          <p:cNvPicPr>
            <a:picLocks noChangeAspect="1"/>
          </p:cNvPicPr>
          <p:nvPr/>
        </p:nvPicPr>
        <p:blipFill>
          <a:blip r:embed="rId5"/>
          <a:stretch>
            <a:fillRect/>
          </a:stretch>
        </p:blipFill>
        <p:spPr>
          <a:xfrm>
            <a:off x="7531060" y="1281351"/>
            <a:ext cx="3848100" cy="2555081"/>
          </a:xfrm>
          <a:prstGeom prst="rect">
            <a:avLst/>
          </a:prstGeom>
        </p:spPr>
      </p:pic>
      <p:sp>
        <p:nvSpPr>
          <p:cNvPr id="8" name="Text 3"/>
          <p:cNvSpPr/>
          <p:nvPr/>
        </p:nvSpPr>
        <p:spPr>
          <a:xfrm>
            <a:off x="7531060" y="4028480"/>
            <a:ext cx="3848100" cy="273368"/>
          </a:xfrm>
          <a:prstGeom prst="rect">
            <a:avLst/>
          </a:prstGeom>
          <a:noFill/>
          <a:ln/>
        </p:spPr>
        <p:txBody>
          <a:bodyPr wrap="none" rtlCol="0" anchor="t"/>
          <a:lstStyle/>
          <a:p>
            <a:pPr marL="0" indent="0" algn="ctr">
              <a:lnSpc>
                <a:spcPts val="2152"/>
              </a:lnSpc>
              <a:buNone/>
            </a:pPr>
            <a:r>
              <a:rPr lang="en-US" sz="1345" dirty="0">
                <a:solidFill>
                  <a:srgbClr val="DCD7E5"/>
                </a:solidFill>
                <a:latin typeface="Heebo" pitchFamily="34" charset="0"/>
                <a:ea typeface="Heebo" pitchFamily="34" charset="-122"/>
                <a:cs typeface="Heebo" pitchFamily="34" charset="-120"/>
              </a:rPr>
              <a:t>Тест 2</a:t>
            </a:r>
            <a:endParaRPr lang="en-US" sz="1345" dirty="0"/>
          </a:p>
        </p:txBody>
      </p:sp>
      <p:pic>
        <p:nvPicPr>
          <p:cNvPr id="9" name="Image 3" descr="preencoded.png"/>
          <p:cNvPicPr>
            <a:picLocks noChangeAspect="1"/>
          </p:cNvPicPr>
          <p:nvPr/>
        </p:nvPicPr>
        <p:blipFill>
          <a:blip r:embed="rId6"/>
          <a:stretch>
            <a:fillRect/>
          </a:stretch>
        </p:blipFill>
        <p:spPr>
          <a:xfrm>
            <a:off x="5322451" y="4647605"/>
            <a:ext cx="3985260" cy="2646164"/>
          </a:xfrm>
          <a:prstGeom prst="rect">
            <a:avLst/>
          </a:prstGeom>
        </p:spPr>
      </p:pic>
      <p:sp>
        <p:nvSpPr>
          <p:cNvPr id="10" name="Text 4"/>
          <p:cNvSpPr/>
          <p:nvPr/>
        </p:nvSpPr>
        <p:spPr>
          <a:xfrm>
            <a:off x="3258622" y="7485817"/>
            <a:ext cx="8113038" cy="273368"/>
          </a:xfrm>
          <a:prstGeom prst="rect">
            <a:avLst/>
          </a:prstGeom>
          <a:noFill/>
          <a:ln/>
        </p:spPr>
        <p:txBody>
          <a:bodyPr wrap="none" rtlCol="0" anchor="t"/>
          <a:lstStyle/>
          <a:p>
            <a:pPr marL="0" indent="0" algn="ctr">
              <a:lnSpc>
                <a:spcPts val="2152"/>
              </a:lnSpc>
              <a:buNone/>
            </a:pPr>
            <a:r>
              <a:rPr lang="en-US" sz="1345" dirty="0">
                <a:solidFill>
                  <a:srgbClr val="DCD7E5"/>
                </a:solidFill>
                <a:latin typeface="Heebo" pitchFamily="34" charset="0"/>
                <a:ea typeface="Heebo" pitchFamily="34" charset="-122"/>
                <a:cs typeface="Heebo" pitchFamily="34" charset="-120"/>
              </a:rPr>
              <a:t>Тест 3</a:t>
            </a:r>
            <a:endParaRPr lang="en-US" sz="1345"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386"/>
          </a:xfrm>
          <a:prstGeom prst="rect">
            <a:avLst/>
          </a:prstGeom>
          <a:solidFill>
            <a:srgbClr val="0D0A2C">
              <a:alpha val="75000"/>
            </a:srgbClr>
          </a:solidFill>
          <a:ln w="10478">
            <a:solidFill>
              <a:srgbClr val="FFFFFF">
                <a:alpha val="16000"/>
              </a:srgbClr>
            </a:solidFill>
            <a:prstDash val="solid"/>
          </a:ln>
        </p:spPr>
        <p:txBody>
          <a:bodyPr/>
          <a:lstStyle/>
          <a:p>
            <a:endParaRPr lang="ru-RU"/>
          </a:p>
        </p:txBody>
      </p:sp>
      <p:sp>
        <p:nvSpPr>
          <p:cNvPr id="4" name="Text 1"/>
          <p:cNvSpPr/>
          <p:nvPr/>
        </p:nvSpPr>
        <p:spPr>
          <a:xfrm>
            <a:off x="3806190" y="462439"/>
            <a:ext cx="7018020" cy="420410"/>
          </a:xfrm>
          <a:prstGeom prst="rect">
            <a:avLst/>
          </a:prstGeom>
          <a:noFill/>
          <a:ln/>
        </p:spPr>
        <p:txBody>
          <a:bodyPr wrap="none" rtlCol="0" anchor="t"/>
          <a:lstStyle/>
          <a:p>
            <a:pPr marL="0" indent="0" algn="ctr">
              <a:lnSpc>
                <a:spcPts val="3310"/>
              </a:lnSpc>
              <a:buNone/>
            </a:pPr>
            <a:r>
              <a:rPr lang="en-US" sz="2648" b="1" dirty="0">
                <a:solidFill>
                  <a:srgbClr val="F2F0F4"/>
                </a:solidFill>
                <a:latin typeface="Montserrat" pitchFamily="34" charset="0"/>
                <a:ea typeface="Montserrat" pitchFamily="34" charset="-122"/>
                <a:cs typeface="Montserrat" pitchFamily="34" charset="-120"/>
              </a:rPr>
              <a:t>Результат работы оператора Прюитта</a:t>
            </a:r>
            <a:endParaRPr lang="en-US" sz="2648" dirty="0"/>
          </a:p>
        </p:txBody>
      </p:sp>
      <p:pic>
        <p:nvPicPr>
          <p:cNvPr id="5" name="Image 1" descr="preencoded.png"/>
          <p:cNvPicPr>
            <a:picLocks noChangeAspect="1"/>
          </p:cNvPicPr>
          <p:nvPr/>
        </p:nvPicPr>
        <p:blipFill>
          <a:blip r:embed="rId4"/>
          <a:stretch>
            <a:fillRect/>
          </a:stretch>
        </p:blipFill>
        <p:spPr>
          <a:xfrm>
            <a:off x="3321248" y="1260991"/>
            <a:ext cx="3788807" cy="2515791"/>
          </a:xfrm>
          <a:prstGeom prst="rect">
            <a:avLst/>
          </a:prstGeom>
        </p:spPr>
      </p:pic>
      <p:sp>
        <p:nvSpPr>
          <p:cNvPr id="6" name="Text 2"/>
          <p:cNvSpPr/>
          <p:nvPr/>
        </p:nvSpPr>
        <p:spPr>
          <a:xfrm>
            <a:off x="3321248" y="3965853"/>
            <a:ext cx="3788807" cy="268962"/>
          </a:xfrm>
          <a:prstGeom prst="rect">
            <a:avLst/>
          </a:prstGeom>
          <a:noFill/>
          <a:ln/>
        </p:spPr>
        <p:txBody>
          <a:bodyPr wrap="none" rtlCol="0" anchor="t"/>
          <a:lstStyle/>
          <a:p>
            <a:pPr marL="0" indent="0" algn="ctr">
              <a:lnSpc>
                <a:spcPts val="2119"/>
              </a:lnSpc>
              <a:buNone/>
            </a:pPr>
            <a:r>
              <a:rPr lang="en-US" sz="1324" dirty="0">
                <a:solidFill>
                  <a:srgbClr val="DCD7E5"/>
                </a:solidFill>
                <a:latin typeface="Heebo" pitchFamily="34" charset="0"/>
                <a:ea typeface="Heebo" pitchFamily="34" charset="-122"/>
                <a:cs typeface="Heebo" pitchFamily="34" charset="-120"/>
              </a:rPr>
              <a:t>Тест 4</a:t>
            </a:r>
            <a:endParaRPr lang="en-US" sz="1324" dirty="0"/>
          </a:p>
        </p:txBody>
      </p:sp>
      <p:pic>
        <p:nvPicPr>
          <p:cNvPr id="7" name="Image 2" descr="preencoded.png"/>
          <p:cNvPicPr>
            <a:picLocks noChangeAspect="1"/>
          </p:cNvPicPr>
          <p:nvPr/>
        </p:nvPicPr>
        <p:blipFill>
          <a:blip r:embed="rId5"/>
          <a:stretch>
            <a:fillRect/>
          </a:stretch>
        </p:blipFill>
        <p:spPr>
          <a:xfrm>
            <a:off x="7527965" y="1260991"/>
            <a:ext cx="3788807" cy="2515791"/>
          </a:xfrm>
          <a:prstGeom prst="rect">
            <a:avLst/>
          </a:prstGeom>
        </p:spPr>
      </p:pic>
      <p:sp>
        <p:nvSpPr>
          <p:cNvPr id="8" name="Text 3"/>
          <p:cNvSpPr/>
          <p:nvPr/>
        </p:nvSpPr>
        <p:spPr>
          <a:xfrm>
            <a:off x="7527965" y="3965853"/>
            <a:ext cx="3788807" cy="268962"/>
          </a:xfrm>
          <a:prstGeom prst="rect">
            <a:avLst/>
          </a:prstGeom>
          <a:noFill/>
          <a:ln/>
        </p:spPr>
        <p:txBody>
          <a:bodyPr wrap="none" rtlCol="0" anchor="t"/>
          <a:lstStyle/>
          <a:p>
            <a:pPr marL="0" indent="0" algn="ctr">
              <a:lnSpc>
                <a:spcPts val="2119"/>
              </a:lnSpc>
              <a:buNone/>
            </a:pPr>
            <a:r>
              <a:rPr lang="en-US" sz="1324" dirty="0">
                <a:solidFill>
                  <a:srgbClr val="DCD7E5"/>
                </a:solidFill>
                <a:latin typeface="Heebo" pitchFamily="34" charset="0"/>
                <a:ea typeface="Heebo" pitchFamily="34" charset="-122"/>
                <a:cs typeface="Heebo" pitchFamily="34" charset="-120"/>
              </a:rPr>
              <a:t>Тест 5</a:t>
            </a:r>
            <a:endParaRPr lang="en-US" sz="1324" dirty="0"/>
          </a:p>
        </p:txBody>
      </p:sp>
      <p:pic>
        <p:nvPicPr>
          <p:cNvPr id="9" name="Image 3" descr="preencoded.png"/>
          <p:cNvPicPr>
            <a:picLocks noChangeAspect="1"/>
          </p:cNvPicPr>
          <p:nvPr/>
        </p:nvPicPr>
        <p:blipFill>
          <a:blip r:embed="rId6"/>
          <a:stretch>
            <a:fillRect/>
          </a:stretch>
        </p:blipFill>
        <p:spPr>
          <a:xfrm>
            <a:off x="5255181" y="4575215"/>
            <a:ext cx="4120039" cy="2735699"/>
          </a:xfrm>
          <a:prstGeom prst="rect">
            <a:avLst/>
          </a:prstGeom>
        </p:spPr>
      </p:pic>
      <p:sp>
        <p:nvSpPr>
          <p:cNvPr id="10" name="Text 4"/>
          <p:cNvSpPr/>
          <p:nvPr/>
        </p:nvSpPr>
        <p:spPr>
          <a:xfrm>
            <a:off x="3321248" y="7499985"/>
            <a:ext cx="7987903" cy="268962"/>
          </a:xfrm>
          <a:prstGeom prst="rect">
            <a:avLst/>
          </a:prstGeom>
          <a:noFill/>
          <a:ln/>
        </p:spPr>
        <p:txBody>
          <a:bodyPr wrap="none" rtlCol="0" anchor="t"/>
          <a:lstStyle/>
          <a:p>
            <a:pPr marL="0" indent="0" algn="ctr">
              <a:lnSpc>
                <a:spcPts val="2119"/>
              </a:lnSpc>
              <a:buNone/>
            </a:pPr>
            <a:r>
              <a:rPr lang="en-US" sz="1324" dirty="0">
                <a:solidFill>
                  <a:srgbClr val="DCD7E5"/>
                </a:solidFill>
                <a:latin typeface="Heebo" pitchFamily="34" charset="0"/>
                <a:ea typeface="Heebo" pitchFamily="34" charset="-122"/>
                <a:cs typeface="Heebo" pitchFamily="34" charset="-120"/>
              </a:rPr>
              <a:t>Тест 6 </a:t>
            </a:r>
            <a:endParaRPr lang="en-US" sz="1324"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6" name="Text 2"/>
          <p:cNvSpPr/>
          <p:nvPr/>
        </p:nvSpPr>
        <p:spPr>
          <a:xfrm>
            <a:off x="2374664" y="449029"/>
            <a:ext cx="9881072" cy="972026"/>
          </a:xfrm>
          <a:prstGeom prst="rect">
            <a:avLst/>
          </a:prstGeom>
          <a:noFill/>
          <a:ln/>
        </p:spPr>
        <p:txBody>
          <a:bodyPr wrap="square" rtlCol="0" anchor="t"/>
          <a:lstStyle/>
          <a:p>
            <a:pPr marL="0" indent="0" algn="ctr">
              <a:lnSpc>
                <a:spcPts val="3827"/>
              </a:lnSpc>
              <a:buNone/>
            </a:pPr>
            <a:r>
              <a:rPr lang="en-US" sz="3062" dirty="0">
                <a:solidFill>
                  <a:srgbClr val="F2F0F4"/>
                </a:solidFill>
                <a:latin typeface="Montserrat" pitchFamily="34" charset="0"/>
                <a:ea typeface="Montserrat" pitchFamily="34" charset="-122"/>
                <a:cs typeface="Montserrat" pitchFamily="34" charset="-120"/>
              </a:rPr>
              <a:t>Практическое применение </a:t>
            </a:r>
            <a:r>
              <a:rPr lang="en-US" sz="3062" dirty="0" err="1">
                <a:solidFill>
                  <a:srgbClr val="F2F0F4"/>
                </a:solidFill>
                <a:latin typeface="Montserrat" pitchFamily="34" charset="0"/>
                <a:ea typeface="Montserrat" pitchFamily="34" charset="-122"/>
                <a:cs typeface="Montserrat" pitchFamily="34" charset="-120"/>
              </a:rPr>
              <a:t>выделения</a:t>
            </a:r>
            <a:r>
              <a:rPr lang="en-US" sz="3062" dirty="0">
                <a:solidFill>
                  <a:srgbClr val="F2F0F4"/>
                </a:solidFill>
                <a:latin typeface="Montserrat" pitchFamily="34" charset="0"/>
                <a:ea typeface="Montserrat" pitchFamily="34" charset="-122"/>
                <a:cs typeface="Montserrat" pitchFamily="34" charset="-120"/>
              </a:rPr>
              <a:t> </a:t>
            </a:r>
            <a:r>
              <a:rPr lang="en-US" sz="3062" dirty="0" err="1">
                <a:solidFill>
                  <a:srgbClr val="F2F0F4"/>
                </a:solidFill>
                <a:latin typeface="Montserrat" pitchFamily="34" charset="0"/>
                <a:ea typeface="Montserrat" pitchFamily="34" charset="-122"/>
                <a:cs typeface="Montserrat" pitchFamily="34" charset="-120"/>
              </a:rPr>
              <a:t>границ</a:t>
            </a:r>
            <a:r>
              <a:rPr lang="ru-RU" sz="3062" dirty="0">
                <a:solidFill>
                  <a:srgbClr val="F2F0F4"/>
                </a:solidFill>
                <a:latin typeface="Montserrat" pitchFamily="34" charset="0"/>
                <a:ea typeface="Montserrat" pitchFamily="34" charset="-122"/>
                <a:cs typeface="Montserrat" pitchFamily="34" charset="-120"/>
              </a:rPr>
              <a:t> автомобиля </a:t>
            </a:r>
            <a:r>
              <a:rPr lang="en-US" sz="3062" dirty="0">
                <a:solidFill>
                  <a:srgbClr val="F2F0F4"/>
                </a:solidFill>
                <a:latin typeface="Montserrat" pitchFamily="34" charset="0"/>
                <a:ea typeface="Montserrat" pitchFamily="34" charset="-122"/>
                <a:cs typeface="Montserrat" pitchFamily="34" charset="-120"/>
              </a:rPr>
              <a:t> на изображении</a:t>
            </a:r>
            <a:endParaRPr lang="en-US" sz="3062" dirty="0"/>
          </a:p>
        </p:txBody>
      </p:sp>
      <p:sp>
        <p:nvSpPr>
          <p:cNvPr id="7" name="Shape 3"/>
          <p:cNvSpPr/>
          <p:nvPr/>
        </p:nvSpPr>
        <p:spPr>
          <a:xfrm>
            <a:off x="408778" y="1794648"/>
            <a:ext cx="3616285" cy="2905006"/>
          </a:xfrm>
          <a:prstGeom prst="roundRect">
            <a:avLst>
              <a:gd name="adj" fmla="val 2409"/>
            </a:avLst>
          </a:prstGeom>
          <a:solidFill>
            <a:srgbClr val="3C136D"/>
          </a:solidFill>
          <a:ln w="9644">
            <a:solidFill>
              <a:srgbClr val="481782"/>
            </a:solidFill>
            <a:prstDash val="solid"/>
          </a:ln>
        </p:spPr>
        <p:txBody>
          <a:bodyPr/>
          <a:lstStyle/>
          <a:p>
            <a:endParaRPr lang="ru-RU"/>
          </a:p>
        </p:txBody>
      </p:sp>
      <p:sp>
        <p:nvSpPr>
          <p:cNvPr id="8" name="Text 4"/>
          <p:cNvSpPr/>
          <p:nvPr/>
        </p:nvSpPr>
        <p:spPr>
          <a:xfrm>
            <a:off x="874963" y="1948835"/>
            <a:ext cx="2682240" cy="243007"/>
          </a:xfrm>
          <a:prstGeom prst="rect">
            <a:avLst/>
          </a:prstGeom>
          <a:noFill/>
          <a:ln/>
        </p:spPr>
        <p:txBody>
          <a:bodyPr wrap="none" rtlCol="0" anchor="t"/>
          <a:lstStyle/>
          <a:p>
            <a:pPr marL="0" indent="0">
              <a:lnSpc>
                <a:spcPts val="1914"/>
              </a:lnSpc>
              <a:buNone/>
            </a:pPr>
            <a:r>
              <a:rPr lang="en-US" sz="1531" dirty="0">
                <a:solidFill>
                  <a:srgbClr val="DCD7E5"/>
                </a:solidFill>
                <a:latin typeface="Montserrat" pitchFamily="34" charset="0"/>
                <a:ea typeface="Montserrat" pitchFamily="34" charset="-122"/>
                <a:cs typeface="Montserrat" pitchFamily="34" charset="-120"/>
              </a:rPr>
              <a:t>Соблюдение правил ПДД.</a:t>
            </a:r>
            <a:endParaRPr lang="en-US" sz="1531" dirty="0"/>
          </a:p>
        </p:txBody>
      </p:sp>
      <p:sp>
        <p:nvSpPr>
          <p:cNvPr id="9" name="Text 5"/>
          <p:cNvSpPr/>
          <p:nvPr/>
        </p:nvSpPr>
        <p:spPr>
          <a:xfrm>
            <a:off x="502891" y="2508469"/>
            <a:ext cx="3286006" cy="1670210"/>
          </a:xfrm>
          <a:prstGeom prst="rect">
            <a:avLst/>
          </a:prstGeom>
          <a:noFill/>
          <a:ln/>
        </p:spPr>
        <p:txBody>
          <a:bodyPr wrap="squar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Системы видеонаблюдения могут использоваться для обнаружения автомобилей, которые паркуются в запрещенных зонах.</a:t>
            </a:r>
            <a:endParaRPr lang="en-US" sz="1225" dirty="0"/>
          </a:p>
        </p:txBody>
      </p:sp>
      <p:sp>
        <p:nvSpPr>
          <p:cNvPr id="10" name="Shape 6"/>
          <p:cNvSpPr/>
          <p:nvPr/>
        </p:nvSpPr>
        <p:spPr>
          <a:xfrm>
            <a:off x="10605336" y="1792862"/>
            <a:ext cx="3616285" cy="2954478"/>
          </a:xfrm>
          <a:prstGeom prst="roundRect">
            <a:avLst>
              <a:gd name="adj" fmla="val 2409"/>
            </a:avLst>
          </a:prstGeom>
          <a:solidFill>
            <a:srgbClr val="3C136D"/>
          </a:solidFill>
          <a:ln w="9644">
            <a:solidFill>
              <a:srgbClr val="481782"/>
            </a:solidFill>
            <a:prstDash val="solid"/>
          </a:ln>
        </p:spPr>
        <p:txBody>
          <a:bodyPr/>
          <a:lstStyle/>
          <a:p>
            <a:endParaRPr lang="ru-RU"/>
          </a:p>
        </p:txBody>
      </p:sp>
      <p:sp>
        <p:nvSpPr>
          <p:cNvPr id="11" name="Text 7"/>
          <p:cNvSpPr/>
          <p:nvPr/>
        </p:nvSpPr>
        <p:spPr>
          <a:xfrm>
            <a:off x="11514319" y="1838879"/>
            <a:ext cx="1798320" cy="243007"/>
          </a:xfrm>
          <a:prstGeom prst="rect">
            <a:avLst/>
          </a:prstGeom>
          <a:noFill/>
          <a:ln/>
        </p:spPr>
        <p:txBody>
          <a:bodyPr wrap="none" rtlCol="0" anchor="t"/>
          <a:lstStyle/>
          <a:p>
            <a:pPr marL="0" indent="0">
              <a:lnSpc>
                <a:spcPts val="1914"/>
              </a:lnSpc>
              <a:buNone/>
            </a:pPr>
            <a:r>
              <a:rPr lang="en-US" sz="1531" dirty="0">
                <a:solidFill>
                  <a:srgbClr val="DCD7E5"/>
                </a:solidFill>
                <a:latin typeface="Montserrat" pitchFamily="34" charset="0"/>
                <a:ea typeface="Montserrat" pitchFamily="34" charset="-122"/>
                <a:cs typeface="Montserrat" pitchFamily="34" charset="-120"/>
              </a:rPr>
              <a:t>Анализ парковки</a:t>
            </a:r>
            <a:endParaRPr lang="en-US" sz="1531" dirty="0"/>
          </a:p>
        </p:txBody>
      </p:sp>
      <p:sp>
        <p:nvSpPr>
          <p:cNvPr id="12" name="Text 8"/>
          <p:cNvSpPr/>
          <p:nvPr/>
        </p:nvSpPr>
        <p:spPr>
          <a:xfrm>
            <a:off x="10605336" y="2127903"/>
            <a:ext cx="3286006" cy="2238494"/>
          </a:xfrm>
          <a:prstGeom prst="rect">
            <a:avLst/>
          </a:prstGeom>
          <a:noFill/>
          <a:ln/>
        </p:spPr>
        <p:txBody>
          <a:bodyPr wrap="squar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Выделение контуров машин может помочь в анализе состояния парковочных мест. Это может быть полезно в системах управления парковкой, предоставляя информацию о доступности мест.Анализ изображений с парковок может использоваться для оценки загруженности парковочных мест и определения, является ли парковка переполненной или есть свободные места.</a:t>
            </a:r>
            <a:endParaRPr lang="en-US" sz="1225" dirty="0"/>
          </a:p>
        </p:txBody>
      </p:sp>
      <p:sp>
        <p:nvSpPr>
          <p:cNvPr id="13" name="Shape 9"/>
          <p:cNvSpPr/>
          <p:nvPr/>
        </p:nvSpPr>
        <p:spPr>
          <a:xfrm>
            <a:off x="5463362" y="1768603"/>
            <a:ext cx="3616285" cy="2957096"/>
          </a:xfrm>
          <a:prstGeom prst="roundRect">
            <a:avLst>
              <a:gd name="adj" fmla="val 2635"/>
            </a:avLst>
          </a:prstGeom>
          <a:solidFill>
            <a:srgbClr val="3C136D"/>
          </a:solidFill>
          <a:ln w="9644">
            <a:solidFill>
              <a:srgbClr val="481782"/>
            </a:solidFill>
            <a:prstDash val="solid"/>
          </a:ln>
        </p:spPr>
        <p:txBody>
          <a:bodyPr/>
          <a:lstStyle/>
          <a:p>
            <a:endParaRPr lang="ru-RU"/>
          </a:p>
        </p:txBody>
      </p:sp>
      <p:sp>
        <p:nvSpPr>
          <p:cNvPr id="16" name="Shape 12"/>
          <p:cNvSpPr/>
          <p:nvPr/>
        </p:nvSpPr>
        <p:spPr>
          <a:xfrm>
            <a:off x="5463362" y="5318751"/>
            <a:ext cx="3616285" cy="2656284"/>
          </a:xfrm>
          <a:prstGeom prst="roundRect">
            <a:avLst>
              <a:gd name="adj" fmla="val 2635"/>
            </a:avLst>
          </a:prstGeom>
          <a:solidFill>
            <a:srgbClr val="3C136D"/>
          </a:solidFill>
          <a:ln w="9644">
            <a:solidFill>
              <a:srgbClr val="481782"/>
            </a:solidFill>
            <a:prstDash val="solid"/>
          </a:ln>
        </p:spPr>
        <p:txBody>
          <a:bodyPr/>
          <a:lstStyle/>
          <a:p>
            <a:endParaRPr lang="ru-RU" dirty="0"/>
          </a:p>
        </p:txBody>
      </p:sp>
      <p:sp>
        <p:nvSpPr>
          <p:cNvPr id="17" name="Text 13"/>
          <p:cNvSpPr/>
          <p:nvPr/>
        </p:nvSpPr>
        <p:spPr>
          <a:xfrm>
            <a:off x="5628501" y="1871138"/>
            <a:ext cx="3286006" cy="486013"/>
          </a:xfrm>
          <a:prstGeom prst="rect">
            <a:avLst/>
          </a:prstGeom>
          <a:noFill/>
          <a:ln/>
        </p:spPr>
        <p:txBody>
          <a:bodyPr wrap="square" rtlCol="0" anchor="t"/>
          <a:lstStyle/>
          <a:p>
            <a:pPr marL="0" indent="0" algn="ctr">
              <a:lnSpc>
                <a:spcPts val="1914"/>
              </a:lnSpc>
              <a:buNone/>
            </a:pPr>
            <a:r>
              <a:rPr lang="en-US" sz="1531" dirty="0">
                <a:solidFill>
                  <a:srgbClr val="DCD7E5"/>
                </a:solidFill>
                <a:latin typeface="Montserrat" pitchFamily="34" charset="0"/>
                <a:ea typeface="Montserrat" pitchFamily="34" charset="-122"/>
                <a:cs typeface="Montserrat" pitchFamily="34" charset="-120"/>
              </a:rPr>
              <a:t>Идентификация транспортных средств</a:t>
            </a:r>
            <a:endParaRPr lang="en-US" sz="1531" dirty="0"/>
          </a:p>
        </p:txBody>
      </p:sp>
      <p:sp>
        <p:nvSpPr>
          <p:cNvPr id="18" name="Text 14"/>
          <p:cNvSpPr/>
          <p:nvPr/>
        </p:nvSpPr>
        <p:spPr>
          <a:xfrm>
            <a:off x="5574728" y="2500986"/>
            <a:ext cx="3286006" cy="1492329"/>
          </a:xfrm>
          <a:prstGeom prst="rect">
            <a:avLst/>
          </a:prstGeom>
          <a:noFill/>
          <a:ln/>
        </p:spPr>
        <p:txBody>
          <a:bodyPr wrap="squar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По выделенным контурам можно провести идентификацию транспортных средств на изображении, что может быть полезно в различных задачах, таких как обнаружение угонов или слежение за конкретными автомобилями.</a:t>
            </a:r>
            <a:endParaRPr lang="en-US" sz="1225" dirty="0"/>
          </a:p>
        </p:txBody>
      </p:sp>
      <p:sp>
        <p:nvSpPr>
          <p:cNvPr id="29" name="Text 19">
            <a:extLst>
              <a:ext uri="{FF2B5EF4-FFF2-40B4-BE49-F238E27FC236}">
                <a16:creationId xmlns:a16="http://schemas.microsoft.com/office/drawing/2014/main" id="{B321A9BA-BA7E-5392-224C-8E8C5AC0D35A}"/>
              </a:ext>
            </a:extLst>
          </p:cNvPr>
          <p:cNvSpPr/>
          <p:nvPr/>
        </p:nvSpPr>
        <p:spPr>
          <a:xfrm>
            <a:off x="5672197" y="5376080"/>
            <a:ext cx="3286006" cy="486013"/>
          </a:xfrm>
          <a:prstGeom prst="rect">
            <a:avLst/>
          </a:prstGeom>
          <a:noFill/>
          <a:ln/>
        </p:spPr>
        <p:txBody>
          <a:bodyPr wrap="square" rtlCol="0" anchor="t"/>
          <a:lstStyle/>
          <a:p>
            <a:pPr marL="0" indent="0" algn="ctr">
              <a:lnSpc>
                <a:spcPts val="1914"/>
              </a:lnSpc>
              <a:buNone/>
            </a:pPr>
            <a:r>
              <a:rPr lang="ru-RU" sz="1531" dirty="0">
                <a:solidFill>
                  <a:srgbClr val="DCD7E5"/>
                </a:solidFill>
                <a:latin typeface="Montserrat" pitchFamily="34" charset="0"/>
                <a:ea typeface="Montserrat" pitchFamily="34" charset="-122"/>
                <a:cs typeface="Montserrat" pitchFamily="34" charset="-120"/>
              </a:rPr>
              <a:t>Системы управления трафиком</a:t>
            </a:r>
            <a:endParaRPr lang="en-US" sz="1531" dirty="0"/>
          </a:p>
        </p:txBody>
      </p:sp>
      <p:sp>
        <p:nvSpPr>
          <p:cNvPr id="30" name="Text 20">
            <a:extLst>
              <a:ext uri="{FF2B5EF4-FFF2-40B4-BE49-F238E27FC236}">
                <a16:creationId xmlns:a16="http://schemas.microsoft.com/office/drawing/2014/main" id="{7F00B452-3C97-A44C-DA85-77859AD200D3}"/>
              </a:ext>
            </a:extLst>
          </p:cNvPr>
          <p:cNvSpPr/>
          <p:nvPr/>
        </p:nvSpPr>
        <p:spPr>
          <a:xfrm>
            <a:off x="5463362" y="5862093"/>
            <a:ext cx="3286006" cy="1741051"/>
          </a:xfrm>
          <a:prstGeom prst="rect">
            <a:avLst/>
          </a:prstGeom>
          <a:noFill/>
          <a:ln/>
        </p:spPr>
        <p:txBody>
          <a:bodyPr wrap="squar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В </a:t>
            </a:r>
            <a:r>
              <a:rPr lang="en-US" sz="1225" dirty="0" err="1">
                <a:solidFill>
                  <a:srgbClr val="DCD7E5"/>
                </a:solidFill>
                <a:latin typeface="Heebo" pitchFamily="34" charset="0"/>
                <a:ea typeface="Heebo" pitchFamily="34" charset="-122"/>
                <a:cs typeface="Heebo" pitchFamily="34" charset="-120"/>
              </a:rPr>
              <a:t>городских</a:t>
            </a:r>
            <a:r>
              <a:rPr lang="en-US" sz="1225" dirty="0">
                <a:solidFill>
                  <a:srgbClr val="DCD7E5"/>
                </a:solidFill>
                <a:latin typeface="Heebo" pitchFamily="34" charset="0"/>
                <a:ea typeface="Heebo" pitchFamily="34" charset="-122"/>
                <a:cs typeface="Heebo" pitchFamily="34" charset="-120"/>
              </a:rPr>
              <a:t> </a:t>
            </a:r>
            <a:r>
              <a:rPr lang="en-US" sz="1225" dirty="0" err="1">
                <a:solidFill>
                  <a:srgbClr val="DCD7E5"/>
                </a:solidFill>
                <a:latin typeface="Heebo" pitchFamily="34" charset="0"/>
                <a:ea typeface="Heebo" pitchFamily="34" charset="-122"/>
                <a:cs typeface="Heebo" pitchFamily="34" charset="-120"/>
              </a:rPr>
              <a:t>системах</a:t>
            </a:r>
            <a:r>
              <a:rPr lang="en-US" sz="1225" dirty="0">
                <a:solidFill>
                  <a:srgbClr val="DCD7E5"/>
                </a:solidFill>
                <a:latin typeface="Heebo" pitchFamily="34" charset="0"/>
                <a:ea typeface="Heebo" pitchFamily="34" charset="-122"/>
                <a:cs typeface="Heebo" pitchFamily="34" charset="-120"/>
              </a:rPr>
              <a:t> </a:t>
            </a:r>
            <a:r>
              <a:rPr lang="en-US" sz="1225" dirty="0" err="1">
                <a:solidFill>
                  <a:srgbClr val="DCD7E5"/>
                </a:solidFill>
                <a:latin typeface="Heebo" pitchFamily="34" charset="0"/>
                <a:ea typeface="Heebo" pitchFamily="34" charset="-122"/>
                <a:cs typeface="Heebo" pitchFamily="34" charset="-120"/>
              </a:rPr>
              <a:t>управления</a:t>
            </a:r>
            <a:r>
              <a:rPr lang="en-US" sz="1225" dirty="0">
                <a:solidFill>
                  <a:srgbClr val="DCD7E5"/>
                </a:solidFill>
                <a:latin typeface="Heebo" pitchFamily="34" charset="0"/>
                <a:ea typeface="Heebo" pitchFamily="34" charset="-122"/>
                <a:cs typeface="Heebo" pitchFamily="34" charset="-120"/>
              </a:rPr>
              <a:t> </a:t>
            </a:r>
            <a:r>
              <a:rPr lang="en-US" sz="1225" dirty="0" err="1">
                <a:solidFill>
                  <a:srgbClr val="DCD7E5"/>
                </a:solidFill>
                <a:latin typeface="Heebo" pitchFamily="34" charset="0"/>
                <a:ea typeface="Heebo" pitchFamily="34" charset="-122"/>
                <a:cs typeface="Heebo" pitchFamily="34" charset="-120"/>
              </a:rPr>
              <a:t>трафиком</a:t>
            </a:r>
            <a:r>
              <a:rPr lang="en-US" sz="1225" dirty="0">
                <a:solidFill>
                  <a:srgbClr val="DCD7E5"/>
                </a:solidFill>
                <a:latin typeface="Heebo" pitchFamily="34" charset="0"/>
                <a:ea typeface="Heebo" pitchFamily="34" charset="-122"/>
                <a:cs typeface="Heebo" pitchFamily="34" charset="-120"/>
              </a:rPr>
              <a:t> </a:t>
            </a:r>
            <a:r>
              <a:rPr lang="en-US" sz="1225" dirty="0" err="1">
                <a:solidFill>
                  <a:srgbClr val="DCD7E5"/>
                </a:solidFill>
                <a:latin typeface="Heebo" pitchFamily="34" charset="0"/>
                <a:ea typeface="Heebo" pitchFamily="34" charset="-122"/>
                <a:cs typeface="Heebo" pitchFamily="34" charset="-120"/>
              </a:rPr>
              <a:t>изображения</a:t>
            </a:r>
            <a:r>
              <a:rPr lang="en-US" sz="1225" dirty="0">
                <a:solidFill>
                  <a:srgbClr val="DCD7E5"/>
                </a:solidFill>
                <a:latin typeface="Heebo" pitchFamily="34" charset="0"/>
                <a:ea typeface="Heebo" pitchFamily="34" charset="-122"/>
                <a:cs typeface="Heebo" pitchFamily="34" charset="-120"/>
              </a:rPr>
              <a:t> с </a:t>
            </a:r>
            <a:r>
              <a:rPr lang="en-US" sz="1225" dirty="0" err="1">
                <a:solidFill>
                  <a:srgbClr val="DCD7E5"/>
                </a:solidFill>
                <a:latin typeface="Heebo" pitchFamily="34" charset="0"/>
                <a:ea typeface="Heebo" pitchFamily="34" charset="-122"/>
                <a:cs typeface="Heebo" pitchFamily="34" charset="-120"/>
              </a:rPr>
              <a:t>камер</a:t>
            </a:r>
            <a:r>
              <a:rPr lang="en-US" sz="1225" dirty="0">
                <a:solidFill>
                  <a:srgbClr val="DCD7E5"/>
                </a:solidFill>
                <a:latin typeface="Heebo" pitchFamily="34" charset="0"/>
                <a:ea typeface="Heebo" pitchFamily="34" charset="-122"/>
                <a:cs typeface="Heebo" pitchFamily="34" charset="-120"/>
              </a:rPr>
              <a:t> </a:t>
            </a:r>
            <a:r>
              <a:rPr lang="en-US" sz="1225" dirty="0" err="1">
                <a:solidFill>
                  <a:srgbClr val="DCD7E5"/>
                </a:solidFill>
                <a:latin typeface="Heebo" pitchFamily="34" charset="0"/>
                <a:ea typeface="Heebo" pitchFamily="34" charset="-122"/>
                <a:cs typeface="Heebo" pitchFamily="34" charset="-120"/>
              </a:rPr>
              <a:t>могут</a:t>
            </a:r>
            <a:r>
              <a:rPr lang="en-US" sz="1225" dirty="0">
                <a:solidFill>
                  <a:srgbClr val="DCD7E5"/>
                </a:solidFill>
                <a:latin typeface="Heebo" pitchFamily="34" charset="0"/>
                <a:ea typeface="Heebo" pitchFamily="34" charset="-122"/>
                <a:cs typeface="Heebo" pitchFamily="34" charset="-120"/>
              </a:rPr>
              <a:t> </a:t>
            </a:r>
            <a:r>
              <a:rPr lang="en-US" sz="1225" dirty="0" err="1">
                <a:solidFill>
                  <a:srgbClr val="DCD7E5"/>
                </a:solidFill>
                <a:latin typeface="Heebo" pitchFamily="34" charset="0"/>
                <a:ea typeface="Heebo" pitchFamily="34" charset="-122"/>
                <a:cs typeface="Heebo" pitchFamily="34" charset="-120"/>
              </a:rPr>
              <a:t>быть</a:t>
            </a:r>
            <a:r>
              <a:rPr lang="en-US" sz="1225" dirty="0">
                <a:solidFill>
                  <a:srgbClr val="DCD7E5"/>
                </a:solidFill>
                <a:latin typeface="Heebo" pitchFamily="34" charset="0"/>
                <a:ea typeface="Heebo" pitchFamily="34" charset="-122"/>
                <a:cs typeface="Heebo" pitchFamily="34" charset="-120"/>
              </a:rPr>
              <a:t> </a:t>
            </a:r>
            <a:r>
              <a:rPr lang="en-US" sz="1225" dirty="0" err="1">
                <a:solidFill>
                  <a:srgbClr val="DCD7E5"/>
                </a:solidFill>
                <a:latin typeface="Heebo" pitchFamily="34" charset="0"/>
                <a:ea typeface="Heebo" pitchFamily="34" charset="-122"/>
                <a:cs typeface="Heebo" pitchFamily="34" charset="-120"/>
              </a:rPr>
              <a:t>использованы</a:t>
            </a:r>
            <a:r>
              <a:rPr lang="en-US" sz="1225" dirty="0">
                <a:solidFill>
                  <a:srgbClr val="DCD7E5"/>
                </a:solidFill>
                <a:latin typeface="Heebo" pitchFamily="34" charset="0"/>
                <a:ea typeface="Heebo" pitchFamily="34" charset="-122"/>
                <a:cs typeface="Heebo" pitchFamily="34" charset="-120"/>
              </a:rPr>
              <a:t> </a:t>
            </a:r>
            <a:r>
              <a:rPr lang="en-US" sz="1225" dirty="0" err="1">
                <a:solidFill>
                  <a:srgbClr val="DCD7E5"/>
                </a:solidFill>
                <a:latin typeface="Heebo" pitchFamily="34" charset="0"/>
                <a:ea typeface="Heebo" pitchFamily="34" charset="-122"/>
                <a:cs typeface="Heebo" pitchFamily="34" charset="-120"/>
              </a:rPr>
              <a:t>для</a:t>
            </a:r>
            <a:r>
              <a:rPr lang="en-US" sz="1225" dirty="0">
                <a:solidFill>
                  <a:srgbClr val="DCD7E5"/>
                </a:solidFill>
                <a:latin typeface="Heebo" pitchFamily="34" charset="0"/>
                <a:ea typeface="Heebo" pitchFamily="34" charset="-122"/>
                <a:cs typeface="Heebo" pitchFamily="34" charset="-120"/>
              </a:rPr>
              <a:t> </a:t>
            </a:r>
            <a:r>
              <a:rPr lang="en-US" sz="1225" dirty="0" err="1">
                <a:solidFill>
                  <a:srgbClr val="DCD7E5"/>
                </a:solidFill>
                <a:latin typeface="Heebo" pitchFamily="34" charset="0"/>
                <a:ea typeface="Heebo" pitchFamily="34" charset="-122"/>
                <a:cs typeface="Heebo" pitchFamily="34" charset="-120"/>
              </a:rPr>
              <a:t>анализа</a:t>
            </a:r>
            <a:r>
              <a:rPr lang="en-US" sz="1225" dirty="0">
                <a:solidFill>
                  <a:srgbClr val="DCD7E5"/>
                </a:solidFill>
                <a:latin typeface="Heebo" pitchFamily="34" charset="0"/>
                <a:ea typeface="Heebo" pitchFamily="34" charset="-122"/>
                <a:cs typeface="Heebo" pitchFamily="34" charset="-120"/>
              </a:rPr>
              <a:t> </a:t>
            </a:r>
            <a:r>
              <a:rPr lang="en-US" sz="1225" dirty="0" err="1">
                <a:solidFill>
                  <a:srgbClr val="DCD7E5"/>
                </a:solidFill>
                <a:latin typeface="Heebo" pitchFamily="34" charset="0"/>
                <a:ea typeface="Heebo" pitchFamily="34" charset="-122"/>
                <a:cs typeface="Heebo" pitchFamily="34" charset="-120"/>
              </a:rPr>
              <a:t>текущей</a:t>
            </a:r>
            <a:r>
              <a:rPr lang="en-US" sz="1225" dirty="0">
                <a:solidFill>
                  <a:srgbClr val="DCD7E5"/>
                </a:solidFill>
                <a:latin typeface="Heebo" pitchFamily="34" charset="0"/>
                <a:ea typeface="Heebo" pitchFamily="34" charset="-122"/>
                <a:cs typeface="Heebo" pitchFamily="34" charset="-120"/>
              </a:rPr>
              <a:t> </a:t>
            </a:r>
            <a:r>
              <a:rPr lang="en-US" sz="1225" dirty="0" err="1">
                <a:solidFill>
                  <a:srgbClr val="DCD7E5"/>
                </a:solidFill>
                <a:latin typeface="Heebo" pitchFamily="34" charset="0"/>
                <a:ea typeface="Heebo" pitchFamily="34" charset="-122"/>
                <a:cs typeface="Heebo" pitchFamily="34" charset="-120"/>
              </a:rPr>
              <a:t>ситуации</a:t>
            </a:r>
            <a:r>
              <a:rPr lang="en-US" sz="1225" dirty="0">
                <a:solidFill>
                  <a:srgbClr val="DCD7E5"/>
                </a:solidFill>
                <a:latin typeface="Heebo" pitchFamily="34" charset="0"/>
                <a:ea typeface="Heebo" pitchFamily="34" charset="-122"/>
                <a:cs typeface="Heebo" pitchFamily="34" charset="-120"/>
              </a:rPr>
              <a:t> на </a:t>
            </a:r>
            <a:r>
              <a:rPr lang="en-US" sz="1225" dirty="0" err="1">
                <a:solidFill>
                  <a:srgbClr val="DCD7E5"/>
                </a:solidFill>
                <a:latin typeface="Heebo" pitchFamily="34" charset="0"/>
                <a:ea typeface="Heebo" pitchFamily="34" charset="-122"/>
                <a:cs typeface="Heebo" pitchFamily="34" charset="-120"/>
              </a:rPr>
              <a:t>дорогах</a:t>
            </a:r>
            <a:r>
              <a:rPr lang="en-US" sz="1225" dirty="0">
                <a:solidFill>
                  <a:srgbClr val="DCD7E5"/>
                </a:solidFill>
                <a:latin typeface="Heebo" pitchFamily="34" charset="0"/>
                <a:ea typeface="Heebo" pitchFamily="34" charset="-122"/>
                <a:cs typeface="Heebo" pitchFamily="34" charset="-120"/>
              </a:rPr>
              <a:t>. </a:t>
            </a:r>
            <a:r>
              <a:rPr lang="en-US" sz="1225" dirty="0" err="1">
                <a:solidFill>
                  <a:srgbClr val="DCD7E5"/>
                </a:solidFill>
                <a:latin typeface="Heebo" pitchFamily="34" charset="0"/>
                <a:ea typeface="Heebo" pitchFamily="34" charset="-122"/>
                <a:cs typeface="Heebo" pitchFamily="34" charset="-120"/>
              </a:rPr>
              <a:t>Выделение</a:t>
            </a:r>
            <a:r>
              <a:rPr lang="en-US" sz="1225" dirty="0">
                <a:solidFill>
                  <a:srgbClr val="DCD7E5"/>
                </a:solidFill>
                <a:latin typeface="Heebo" pitchFamily="34" charset="0"/>
                <a:ea typeface="Heebo" pitchFamily="34" charset="-122"/>
                <a:cs typeface="Heebo" pitchFamily="34" charset="-120"/>
              </a:rPr>
              <a:t> </a:t>
            </a:r>
            <a:r>
              <a:rPr lang="en-US" sz="1225" dirty="0" err="1">
                <a:solidFill>
                  <a:srgbClr val="DCD7E5"/>
                </a:solidFill>
                <a:latin typeface="Heebo" pitchFamily="34" charset="0"/>
                <a:ea typeface="Heebo" pitchFamily="34" charset="-122"/>
                <a:cs typeface="Heebo" pitchFamily="34" charset="-120"/>
              </a:rPr>
              <a:t>контуров</a:t>
            </a:r>
            <a:r>
              <a:rPr lang="en-US" sz="1225" dirty="0">
                <a:solidFill>
                  <a:srgbClr val="DCD7E5"/>
                </a:solidFill>
                <a:latin typeface="Heebo" pitchFamily="34" charset="0"/>
                <a:ea typeface="Heebo" pitchFamily="34" charset="-122"/>
                <a:cs typeface="Heebo" pitchFamily="34" charset="-120"/>
              </a:rPr>
              <a:t> </a:t>
            </a:r>
            <a:r>
              <a:rPr lang="en-US" sz="1225" dirty="0" err="1">
                <a:solidFill>
                  <a:srgbClr val="DCD7E5"/>
                </a:solidFill>
                <a:latin typeface="Heebo" pitchFamily="34" charset="0"/>
                <a:ea typeface="Heebo" pitchFamily="34" charset="-122"/>
                <a:cs typeface="Heebo" pitchFamily="34" charset="-120"/>
              </a:rPr>
              <a:t>машин</a:t>
            </a:r>
            <a:r>
              <a:rPr lang="en-US" sz="1225" dirty="0">
                <a:solidFill>
                  <a:srgbClr val="DCD7E5"/>
                </a:solidFill>
                <a:latin typeface="Heebo" pitchFamily="34" charset="0"/>
                <a:ea typeface="Heebo" pitchFamily="34" charset="-122"/>
                <a:cs typeface="Heebo" pitchFamily="34" charset="-120"/>
              </a:rPr>
              <a:t> </a:t>
            </a:r>
            <a:r>
              <a:rPr lang="en-US" sz="1225" dirty="0" err="1">
                <a:solidFill>
                  <a:srgbClr val="DCD7E5"/>
                </a:solidFill>
                <a:latin typeface="Heebo" pitchFamily="34" charset="0"/>
                <a:ea typeface="Heebo" pitchFamily="34" charset="-122"/>
                <a:cs typeface="Heebo" pitchFamily="34" charset="-120"/>
              </a:rPr>
              <a:t>позволяет</a:t>
            </a:r>
            <a:r>
              <a:rPr lang="en-US" sz="1225" dirty="0">
                <a:solidFill>
                  <a:srgbClr val="DCD7E5"/>
                </a:solidFill>
                <a:latin typeface="Heebo" pitchFamily="34" charset="0"/>
                <a:ea typeface="Heebo" pitchFamily="34" charset="-122"/>
                <a:cs typeface="Heebo" pitchFamily="34" charset="-120"/>
              </a:rPr>
              <a:t> </a:t>
            </a:r>
            <a:r>
              <a:rPr lang="en-US" sz="1225" dirty="0" err="1">
                <a:solidFill>
                  <a:srgbClr val="DCD7E5"/>
                </a:solidFill>
                <a:latin typeface="Heebo" pitchFamily="34" charset="0"/>
                <a:ea typeface="Heebo" pitchFamily="34" charset="-122"/>
                <a:cs typeface="Heebo" pitchFamily="34" charset="-120"/>
              </a:rPr>
              <a:t>оценивать</a:t>
            </a:r>
            <a:r>
              <a:rPr lang="en-US" sz="1225" dirty="0">
                <a:solidFill>
                  <a:srgbClr val="DCD7E5"/>
                </a:solidFill>
                <a:latin typeface="Heebo" pitchFamily="34" charset="0"/>
                <a:ea typeface="Heebo" pitchFamily="34" charset="-122"/>
                <a:cs typeface="Heebo" pitchFamily="34" charset="-120"/>
              </a:rPr>
              <a:t> </a:t>
            </a:r>
            <a:r>
              <a:rPr lang="en-US" sz="1225" dirty="0" err="1">
                <a:solidFill>
                  <a:srgbClr val="DCD7E5"/>
                </a:solidFill>
                <a:latin typeface="Heebo" pitchFamily="34" charset="0"/>
                <a:ea typeface="Heebo" pitchFamily="34" charset="-122"/>
                <a:cs typeface="Heebo" pitchFamily="34" charset="-120"/>
              </a:rPr>
              <a:t>плотность</a:t>
            </a:r>
            <a:r>
              <a:rPr lang="en-US" sz="1225" dirty="0">
                <a:solidFill>
                  <a:srgbClr val="DCD7E5"/>
                </a:solidFill>
                <a:latin typeface="Heebo" pitchFamily="34" charset="0"/>
                <a:ea typeface="Heebo" pitchFamily="34" charset="-122"/>
                <a:cs typeface="Heebo" pitchFamily="34" charset="-120"/>
              </a:rPr>
              <a:t> </a:t>
            </a:r>
            <a:r>
              <a:rPr lang="en-US" sz="1225" dirty="0" err="1">
                <a:solidFill>
                  <a:srgbClr val="DCD7E5"/>
                </a:solidFill>
                <a:latin typeface="Heebo" pitchFamily="34" charset="0"/>
                <a:ea typeface="Heebo" pitchFamily="34" charset="-122"/>
                <a:cs typeface="Heebo" pitchFamily="34" charset="-120"/>
              </a:rPr>
              <a:t>движения</a:t>
            </a:r>
            <a:r>
              <a:rPr lang="en-US" sz="1225" dirty="0">
                <a:solidFill>
                  <a:srgbClr val="DCD7E5"/>
                </a:solidFill>
                <a:latin typeface="Heebo" pitchFamily="34" charset="0"/>
                <a:ea typeface="Heebo" pitchFamily="34" charset="-122"/>
                <a:cs typeface="Heebo" pitchFamily="34" charset="-120"/>
              </a:rPr>
              <a:t> и </a:t>
            </a:r>
            <a:r>
              <a:rPr lang="en-US" sz="1225" dirty="0" err="1">
                <a:solidFill>
                  <a:srgbClr val="DCD7E5"/>
                </a:solidFill>
                <a:latin typeface="Heebo" pitchFamily="34" charset="0"/>
                <a:ea typeface="Heebo" pitchFamily="34" charset="-122"/>
                <a:cs typeface="Heebo" pitchFamily="34" charset="-120"/>
              </a:rPr>
              <a:t>принимать</a:t>
            </a:r>
            <a:r>
              <a:rPr lang="en-US" sz="1225" dirty="0">
                <a:solidFill>
                  <a:srgbClr val="DCD7E5"/>
                </a:solidFill>
                <a:latin typeface="Heebo" pitchFamily="34" charset="0"/>
                <a:ea typeface="Heebo" pitchFamily="34" charset="-122"/>
                <a:cs typeface="Heebo" pitchFamily="34" charset="-120"/>
              </a:rPr>
              <a:t> </a:t>
            </a:r>
            <a:r>
              <a:rPr lang="en-US" sz="1225" dirty="0" err="1">
                <a:solidFill>
                  <a:srgbClr val="DCD7E5"/>
                </a:solidFill>
                <a:latin typeface="Heebo" pitchFamily="34" charset="0"/>
                <a:ea typeface="Heebo" pitchFamily="34" charset="-122"/>
                <a:cs typeface="Heebo" pitchFamily="34" charset="-120"/>
              </a:rPr>
              <a:t>решения</a:t>
            </a:r>
            <a:r>
              <a:rPr lang="en-US" sz="1225" dirty="0">
                <a:solidFill>
                  <a:srgbClr val="DCD7E5"/>
                </a:solidFill>
                <a:latin typeface="Heebo" pitchFamily="34" charset="0"/>
                <a:ea typeface="Heebo" pitchFamily="34" charset="-122"/>
                <a:cs typeface="Heebo" pitchFamily="34" charset="-120"/>
              </a:rPr>
              <a:t> о </a:t>
            </a:r>
            <a:r>
              <a:rPr lang="en-US" sz="1225" dirty="0" err="1">
                <a:solidFill>
                  <a:srgbClr val="DCD7E5"/>
                </a:solidFill>
                <a:latin typeface="Heebo" pitchFamily="34" charset="0"/>
                <a:ea typeface="Heebo" pitchFamily="34" charset="-122"/>
                <a:cs typeface="Heebo" pitchFamily="34" charset="-120"/>
              </a:rPr>
              <a:t>регулировке</a:t>
            </a:r>
            <a:r>
              <a:rPr lang="en-US" sz="1225" dirty="0">
                <a:solidFill>
                  <a:srgbClr val="DCD7E5"/>
                </a:solidFill>
                <a:latin typeface="Heebo" pitchFamily="34" charset="0"/>
                <a:ea typeface="Heebo" pitchFamily="34" charset="-122"/>
                <a:cs typeface="Heebo" pitchFamily="34" charset="-120"/>
              </a:rPr>
              <a:t> </a:t>
            </a:r>
            <a:r>
              <a:rPr lang="en-US" sz="1225" dirty="0" err="1">
                <a:solidFill>
                  <a:srgbClr val="DCD7E5"/>
                </a:solidFill>
                <a:latin typeface="Heebo" pitchFamily="34" charset="0"/>
                <a:ea typeface="Heebo" pitchFamily="34" charset="-122"/>
                <a:cs typeface="Heebo" pitchFamily="34" charset="-120"/>
              </a:rPr>
              <a:t>светофоров</a:t>
            </a:r>
            <a:r>
              <a:rPr lang="en-US" sz="1225" dirty="0">
                <a:solidFill>
                  <a:srgbClr val="DCD7E5"/>
                </a:solidFill>
                <a:latin typeface="Heebo" pitchFamily="34" charset="0"/>
                <a:ea typeface="Heebo" pitchFamily="34" charset="-122"/>
                <a:cs typeface="Heebo" pitchFamily="34" charset="-120"/>
              </a:rPr>
              <a:t> и </a:t>
            </a:r>
            <a:r>
              <a:rPr lang="en-US" sz="1225" dirty="0" err="1">
                <a:solidFill>
                  <a:srgbClr val="DCD7E5"/>
                </a:solidFill>
                <a:latin typeface="Heebo" pitchFamily="34" charset="0"/>
                <a:ea typeface="Heebo" pitchFamily="34" charset="-122"/>
                <a:cs typeface="Heebo" pitchFamily="34" charset="-120"/>
              </a:rPr>
              <a:t>потоков</a:t>
            </a:r>
            <a:r>
              <a:rPr lang="en-US" sz="1225" dirty="0">
                <a:solidFill>
                  <a:srgbClr val="DCD7E5"/>
                </a:solidFill>
                <a:latin typeface="Heebo" pitchFamily="34" charset="0"/>
                <a:ea typeface="Heebo" pitchFamily="34" charset="-122"/>
                <a:cs typeface="Heebo" pitchFamily="34" charset="-120"/>
              </a:rPr>
              <a:t> </a:t>
            </a:r>
            <a:r>
              <a:rPr lang="en-US" sz="1225" dirty="0" err="1">
                <a:solidFill>
                  <a:srgbClr val="DCD7E5"/>
                </a:solidFill>
                <a:latin typeface="Heebo" pitchFamily="34" charset="0"/>
                <a:ea typeface="Heebo" pitchFamily="34" charset="-122"/>
                <a:cs typeface="Heebo" pitchFamily="34" charset="-120"/>
              </a:rPr>
              <a:t>движения</a:t>
            </a:r>
            <a:r>
              <a:rPr lang="en-US" sz="1225" dirty="0">
                <a:solidFill>
                  <a:srgbClr val="DCD7E5"/>
                </a:solidFill>
                <a:latin typeface="Heebo" pitchFamily="34" charset="0"/>
                <a:ea typeface="Heebo" pitchFamily="34" charset="-122"/>
                <a:cs typeface="Heebo" pitchFamily="34" charset="-120"/>
              </a:rPr>
              <a:t>.</a:t>
            </a:r>
            <a:endParaRPr lang="en-US" sz="1225"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0239">
            <a:solidFill>
              <a:srgbClr val="FFFFFF">
                <a:alpha val="16000"/>
              </a:srgbClr>
            </a:solidFill>
            <a:prstDash val="solid"/>
          </a:ln>
        </p:spPr>
        <p:txBody>
          <a:bodyPr/>
          <a:lstStyle/>
          <a:p>
            <a:endParaRPr lang="ru-RU"/>
          </a:p>
        </p:txBody>
      </p:sp>
      <p:sp>
        <p:nvSpPr>
          <p:cNvPr id="4" name="Text 1"/>
          <p:cNvSpPr/>
          <p:nvPr/>
        </p:nvSpPr>
        <p:spPr>
          <a:xfrm>
            <a:off x="3760470" y="454819"/>
            <a:ext cx="7109460" cy="413385"/>
          </a:xfrm>
          <a:prstGeom prst="rect">
            <a:avLst/>
          </a:prstGeom>
          <a:noFill/>
          <a:ln/>
        </p:spPr>
        <p:txBody>
          <a:bodyPr wrap="none" rtlCol="0" anchor="t"/>
          <a:lstStyle/>
          <a:p>
            <a:pPr marL="0" indent="0" algn="ctr">
              <a:lnSpc>
                <a:spcPts val="3256"/>
              </a:lnSpc>
              <a:buNone/>
            </a:pPr>
            <a:r>
              <a:rPr lang="en-US" sz="2605" b="1" dirty="0">
                <a:solidFill>
                  <a:srgbClr val="F2F0F4"/>
                </a:solidFill>
                <a:latin typeface="Montserrat" pitchFamily="34" charset="0"/>
                <a:ea typeface="Montserrat" pitchFamily="34" charset="-122"/>
                <a:cs typeface="Montserrat" pitchFamily="34" charset="-120"/>
              </a:rPr>
              <a:t>Результаты работы оператора Прюитта</a:t>
            </a:r>
            <a:endParaRPr lang="en-US" sz="2605" dirty="0"/>
          </a:p>
        </p:txBody>
      </p:sp>
      <p:pic>
        <p:nvPicPr>
          <p:cNvPr id="5" name="Image 1" descr="preencoded.png"/>
          <p:cNvPicPr>
            <a:picLocks noChangeAspect="1"/>
          </p:cNvPicPr>
          <p:nvPr/>
        </p:nvPicPr>
        <p:blipFill>
          <a:blip r:embed="rId4"/>
          <a:stretch>
            <a:fillRect/>
          </a:stretch>
        </p:blipFill>
        <p:spPr>
          <a:xfrm>
            <a:off x="3387328" y="1240155"/>
            <a:ext cx="3726180" cy="2474119"/>
          </a:xfrm>
          <a:prstGeom prst="rect">
            <a:avLst/>
          </a:prstGeom>
        </p:spPr>
      </p:pic>
      <p:sp>
        <p:nvSpPr>
          <p:cNvPr id="6" name="Text 2"/>
          <p:cNvSpPr/>
          <p:nvPr/>
        </p:nvSpPr>
        <p:spPr>
          <a:xfrm>
            <a:off x="3387328" y="3900249"/>
            <a:ext cx="3726180" cy="264557"/>
          </a:xfrm>
          <a:prstGeom prst="rect">
            <a:avLst/>
          </a:prstGeom>
          <a:noFill/>
          <a:ln/>
        </p:spPr>
        <p:txBody>
          <a:bodyPr wrap="none" rtlCol="0" anchor="t"/>
          <a:lstStyle/>
          <a:p>
            <a:pPr marL="0" indent="0" algn="ctr">
              <a:lnSpc>
                <a:spcPts val="2084"/>
              </a:lnSpc>
              <a:buNone/>
            </a:pPr>
            <a:r>
              <a:rPr lang="en-US" sz="1302" dirty="0">
                <a:solidFill>
                  <a:srgbClr val="DCD7E5"/>
                </a:solidFill>
                <a:latin typeface="Heebo" pitchFamily="34" charset="0"/>
                <a:ea typeface="Heebo" pitchFamily="34" charset="-122"/>
                <a:cs typeface="Heebo" pitchFamily="34" charset="-120"/>
              </a:rPr>
              <a:t>Тест 7</a:t>
            </a:r>
            <a:endParaRPr lang="en-US" sz="1302" dirty="0"/>
          </a:p>
        </p:txBody>
      </p:sp>
      <p:pic>
        <p:nvPicPr>
          <p:cNvPr id="7" name="Image 2" descr="preencoded.png"/>
          <p:cNvPicPr>
            <a:picLocks noChangeAspect="1"/>
          </p:cNvPicPr>
          <p:nvPr/>
        </p:nvPicPr>
        <p:blipFill>
          <a:blip r:embed="rId5"/>
          <a:stretch>
            <a:fillRect/>
          </a:stretch>
        </p:blipFill>
        <p:spPr>
          <a:xfrm>
            <a:off x="7524512" y="1240155"/>
            <a:ext cx="3726180" cy="2474119"/>
          </a:xfrm>
          <a:prstGeom prst="rect">
            <a:avLst/>
          </a:prstGeom>
        </p:spPr>
      </p:pic>
      <p:sp>
        <p:nvSpPr>
          <p:cNvPr id="8" name="Text 3"/>
          <p:cNvSpPr/>
          <p:nvPr/>
        </p:nvSpPr>
        <p:spPr>
          <a:xfrm>
            <a:off x="7524512" y="3900249"/>
            <a:ext cx="3726180" cy="264557"/>
          </a:xfrm>
          <a:prstGeom prst="rect">
            <a:avLst/>
          </a:prstGeom>
          <a:noFill/>
          <a:ln/>
        </p:spPr>
        <p:txBody>
          <a:bodyPr wrap="none" rtlCol="0" anchor="t"/>
          <a:lstStyle/>
          <a:p>
            <a:pPr marL="0" indent="0" algn="ctr">
              <a:lnSpc>
                <a:spcPts val="2084"/>
              </a:lnSpc>
              <a:buNone/>
            </a:pPr>
            <a:r>
              <a:rPr lang="en-US" sz="1302" dirty="0">
                <a:solidFill>
                  <a:srgbClr val="DCD7E5"/>
                </a:solidFill>
                <a:latin typeface="Heebo" pitchFamily="34" charset="0"/>
                <a:ea typeface="Heebo" pitchFamily="34" charset="-122"/>
                <a:cs typeface="Heebo" pitchFamily="34" charset="-120"/>
              </a:rPr>
              <a:t>Тест 8</a:t>
            </a:r>
            <a:endParaRPr lang="en-US" sz="1302" dirty="0"/>
          </a:p>
        </p:txBody>
      </p:sp>
      <p:pic>
        <p:nvPicPr>
          <p:cNvPr id="9" name="Image 3" descr="preencoded.png"/>
          <p:cNvPicPr>
            <a:picLocks noChangeAspect="1"/>
          </p:cNvPicPr>
          <p:nvPr/>
        </p:nvPicPr>
        <p:blipFill>
          <a:blip r:embed="rId6"/>
          <a:stretch>
            <a:fillRect/>
          </a:stretch>
        </p:blipFill>
        <p:spPr>
          <a:xfrm>
            <a:off x="5188148" y="4499610"/>
            <a:ext cx="4253984" cy="2824639"/>
          </a:xfrm>
          <a:prstGeom prst="rect">
            <a:avLst/>
          </a:prstGeom>
        </p:spPr>
      </p:pic>
      <p:sp>
        <p:nvSpPr>
          <p:cNvPr id="10" name="Text 4"/>
          <p:cNvSpPr/>
          <p:nvPr/>
        </p:nvSpPr>
        <p:spPr>
          <a:xfrm>
            <a:off x="3387328" y="7510224"/>
            <a:ext cx="7855744" cy="264557"/>
          </a:xfrm>
          <a:prstGeom prst="rect">
            <a:avLst/>
          </a:prstGeom>
          <a:noFill/>
          <a:ln/>
        </p:spPr>
        <p:txBody>
          <a:bodyPr wrap="none" rtlCol="0" anchor="t"/>
          <a:lstStyle/>
          <a:p>
            <a:pPr marL="0" indent="0" algn="ctr">
              <a:lnSpc>
                <a:spcPts val="2084"/>
              </a:lnSpc>
              <a:buNone/>
            </a:pPr>
            <a:r>
              <a:rPr lang="en-US" sz="1302" dirty="0">
                <a:solidFill>
                  <a:srgbClr val="DCD7E5"/>
                </a:solidFill>
                <a:latin typeface="Heebo" pitchFamily="34" charset="0"/>
                <a:ea typeface="Heebo" pitchFamily="34" charset="-122"/>
                <a:cs typeface="Heebo" pitchFamily="34" charset="-120"/>
              </a:rPr>
              <a:t>Тест 9</a:t>
            </a:r>
            <a:endParaRPr lang="en-US" sz="1302"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552855"/>
          </a:xfrm>
          <a:prstGeom prst="rect">
            <a:avLst/>
          </a:prstGeom>
          <a:solidFill>
            <a:srgbClr val="0D0A2C">
              <a:alpha val="75000"/>
            </a:srgbClr>
          </a:solidFill>
          <a:ln w="12621">
            <a:solidFill>
              <a:srgbClr val="FFFFFF">
                <a:alpha val="16000"/>
              </a:srgbClr>
            </a:solidFill>
            <a:prstDash val="solid"/>
          </a:ln>
        </p:spPr>
        <p:txBody>
          <a:bodyPr/>
          <a:lstStyle/>
          <a:p>
            <a:endParaRPr lang="ru-RU"/>
          </a:p>
        </p:txBody>
      </p:sp>
      <p:sp>
        <p:nvSpPr>
          <p:cNvPr id="4" name="Text 1"/>
          <p:cNvSpPr/>
          <p:nvPr/>
        </p:nvSpPr>
        <p:spPr>
          <a:xfrm>
            <a:off x="2513647" y="555903"/>
            <a:ext cx="9602986" cy="1010841"/>
          </a:xfrm>
          <a:prstGeom prst="rect">
            <a:avLst/>
          </a:prstGeom>
          <a:noFill/>
          <a:ln/>
        </p:spPr>
        <p:txBody>
          <a:bodyPr wrap="square" rtlCol="0" anchor="t"/>
          <a:lstStyle/>
          <a:p>
            <a:pPr marL="0" indent="0" algn="ctr">
              <a:lnSpc>
                <a:spcPts val="3980"/>
              </a:lnSpc>
              <a:buNone/>
            </a:pPr>
            <a:r>
              <a:rPr lang="en-US" sz="3184" b="1" dirty="0">
                <a:solidFill>
                  <a:srgbClr val="DCD7E5"/>
                </a:solidFill>
                <a:latin typeface="Montserrat" pitchFamily="34" charset="0"/>
                <a:ea typeface="Montserrat" pitchFamily="34" charset="-122"/>
                <a:cs typeface="Montserrat" pitchFamily="34" charset="-120"/>
              </a:rPr>
              <a:t>Лучший результат работы оператора Прюитта</a:t>
            </a:r>
            <a:endParaRPr lang="en-US" sz="3184" dirty="0"/>
          </a:p>
        </p:txBody>
      </p:sp>
      <p:sp>
        <p:nvSpPr>
          <p:cNvPr id="5" name="Text 2"/>
          <p:cNvSpPr/>
          <p:nvPr/>
        </p:nvSpPr>
        <p:spPr>
          <a:xfrm>
            <a:off x="2513647" y="1971080"/>
            <a:ext cx="9602986" cy="1293495"/>
          </a:xfrm>
          <a:prstGeom prst="rect">
            <a:avLst/>
          </a:prstGeom>
          <a:noFill/>
          <a:ln/>
        </p:spPr>
        <p:txBody>
          <a:bodyPr wrap="square" rtlCol="0" anchor="t"/>
          <a:lstStyle/>
          <a:p>
            <a:pPr marL="0" indent="0">
              <a:lnSpc>
                <a:spcPts val="2547"/>
              </a:lnSpc>
              <a:buNone/>
            </a:pPr>
            <a:r>
              <a:rPr lang="en-US" sz="1592" dirty="0">
                <a:solidFill>
                  <a:srgbClr val="DCD7E5"/>
                </a:solidFill>
                <a:latin typeface="Heebo" pitchFamily="34" charset="0"/>
                <a:ea typeface="Heebo" pitchFamily="34" charset="-122"/>
                <a:cs typeface="Heebo" pitchFamily="34" charset="-120"/>
              </a:rPr>
              <a:t>Принцип вычисления границ изображение данного оператора вновь аналогичен оператору Собеля, так что при тестировании, не было замечено “на глаз” большой разницы. Однако, оператор Щарра заметно чувствителен к наличию шуму,  так как почти все шумовые объекты не были удалены.</a:t>
            </a:r>
            <a:endParaRPr lang="en-US" sz="1592" dirty="0"/>
          </a:p>
        </p:txBody>
      </p:sp>
      <p:sp>
        <p:nvSpPr>
          <p:cNvPr id="6" name="Text 3"/>
          <p:cNvSpPr/>
          <p:nvPr/>
        </p:nvSpPr>
        <p:spPr>
          <a:xfrm>
            <a:off x="2513647" y="3491984"/>
            <a:ext cx="9602986" cy="646748"/>
          </a:xfrm>
          <a:prstGeom prst="rect">
            <a:avLst/>
          </a:prstGeom>
          <a:noFill/>
          <a:ln/>
        </p:spPr>
        <p:txBody>
          <a:bodyPr wrap="square" rtlCol="0" anchor="t"/>
          <a:lstStyle/>
          <a:p>
            <a:pPr marL="0" indent="0" algn="l">
              <a:lnSpc>
                <a:spcPts val="2547"/>
              </a:lnSpc>
              <a:buNone/>
            </a:pPr>
            <a:r>
              <a:rPr lang="en-US" sz="1592" dirty="0">
                <a:solidFill>
                  <a:srgbClr val="DCD7E5"/>
                </a:solidFill>
                <a:latin typeface="Heebo" pitchFamily="34" charset="0"/>
                <a:ea typeface="Heebo" pitchFamily="34" charset="-122"/>
                <a:cs typeface="Heebo" pitchFamily="34" charset="-120"/>
              </a:rPr>
              <a:t>Как и в прошлом случае, тест 5 показал самый оптимальный результат удаления шумов и выделения контуров автомобиля, его частей.</a:t>
            </a:r>
            <a:endParaRPr lang="en-US" sz="1592" dirty="0"/>
          </a:p>
        </p:txBody>
      </p:sp>
      <p:pic>
        <p:nvPicPr>
          <p:cNvPr id="7" name="Image 1" descr="preencoded.png"/>
          <p:cNvPicPr>
            <a:picLocks noChangeAspect="1"/>
          </p:cNvPicPr>
          <p:nvPr/>
        </p:nvPicPr>
        <p:blipFill>
          <a:blip r:embed="rId4"/>
          <a:stretch>
            <a:fillRect/>
          </a:stretch>
        </p:blipFill>
        <p:spPr>
          <a:xfrm>
            <a:off x="4995862" y="4366141"/>
            <a:ext cx="4638556" cy="3080028"/>
          </a:xfrm>
          <a:prstGeom prst="rect">
            <a:avLst/>
          </a:prstGeom>
        </p:spPr>
      </p:pic>
      <p:sp>
        <p:nvSpPr>
          <p:cNvPr id="8" name="Text 4"/>
          <p:cNvSpPr/>
          <p:nvPr/>
        </p:nvSpPr>
        <p:spPr>
          <a:xfrm>
            <a:off x="2513647" y="7673578"/>
            <a:ext cx="9602986" cy="323374"/>
          </a:xfrm>
          <a:prstGeom prst="rect">
            <a:avLst/>
          </a:prstGeom>
          <a:noFill/>
          <a:ln/>
        </p:spPr>
        <p:txBody>
          <a:bodyPr wrap="none" rtlCol="0" anchor="t"/>
          <a:lstStyle/>
          <a:p>
            <a:pPr marL="0" indent="0" algn="ctr">
              <a:lnSpc>
                <a:spcPts val="2547"/>
              </a:lnSpc>
              <a:buNone/>
            </a:pPr>
            <a:r>
              <a:rPr lang="en-US" sz="1592" dirty="0">
                <a:solidFill>
                  <a:srgbClr val="DCD7E5"/>
                </a:solidFill>
                <a:latin typeface="Heebo" pitchFamily="34" charset="0"/>
                <a:ea typeface="Heebo" pitchFamily="34" charset="-122"/>
                <a:cs typeface="Heebo" pitchFamily="34" charset="-120"/>
              </a:rPr>
              <a:t>Тест 5</a:t>
            </a:r>
            <a:endParaRPr lang="en-US" sz="1592"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txBody>
          <a:bodyPr/>
          <a:lstStyle/>
          <a:p>
            <a:endParaRPr lang="ru-RU"/>
          </a:p>
        </p:txBody>
      </p:sp>
      <p:sp>
        <p:nvSpPr>
          <p:cNvPr id="4" name="Text 1"/>
          <p:cNvSpPr/>
          <p:nvPr/>
        </p:nvSpPr>
        <p:spPr>
          <a:xfrm>
            <a:off x="2047756" y="610791"/>
            <a:ext cx="10534888" cy="1108948"/>
          </a:xfrm>
          <a:prstGeom prst="rect">
            <a:avLst/>
          </a:prstGeom>
          <a:noFill/>
          <a:ln/>
        </p:spPr>
        <p:txBody>
          <a:bodyPr wrap="square" rtlCol="0" anchor="t"/>
          <a:lstStyle/>
          <a:p>
            <a:pPr marL="0" indent="0" algn="ctr">
              <a:lnSpc>
                <a:spcPts val="4366"/>
              </a:lnSpc>
              <a:buNone/>
            </a:pPr>
            <a:r>
              <a:rPr lang="en-US" sz="3493" dirty="0">
                <a:solidFill>
                  <a:srgbClr val="F2F0F4"/>
                </a:solidFill>
                <a:latin typeface="Montserrat" pitchFamily="34" charset="0"/>
                <a:ea typeface="Montserrat" pitchFamily="34" charset="-122"/>
                <a:cs typeface="Montserrat" pitchFamily="34" charset="-120"/>
              </a:rPr>
              <a:t>Лучший оператор для тестового изображения</a:t>
            </a:r>
            <a:endParaRPr lang="en-US" sz="3493" dirty="0"/>
          </a:p>
        </p:txBody>
      </p:sp>
      <p:sp>
        <p:nvSpPr>
          <p:cNvPr id="5" name="Text 2"/>
          <p:cNvSpPr/>
          <p:nvPr/>
        </p:nvSpPr>
        <p:spPr>
          <a:xfrm>
            <a:off x="2047756" y="2163247"/>
            <a:ext cx="10534888" cy="1419225"/>
          </a:xfrm>
          <a:prstGeom prst="rect">
            <a:avLst/>
          </a:prstGeom>
          <a:noFill/>
          <a:ln/>
        </p:spPr>
        <p:txBody>
          <a:bodyPr wrap="square" rtlCol="0" anchor="t"/>
          <a:lstStyle/>
          <a:p>
            <a:pPr marL="0" indent="0">
              <a:lnSpc>
                <a:spcPts val="2794"/>
              </a:lnSpc>
              <a:buNone/>
            </a:pPr>
            <a:r>
              <a:rPr lang="en-US" sz="1746" dirty="0">
                <a:solidFill>
                  <a:srgbClr val="DCD7E5"/>
                </a:solidFill>
                <a:latin typeface="Heebo" pitchFamily="34" charset="0"/>
                <a:ea typeface="Heebo" pitchFamily="34" charset="-122"/>
                <a:cs typeface="Heebo" pitchFamily="34" charset="-120"/>
              </a:rPr>
              <a:t>После сравнения изображения, протестированном на разных операторах, не учитывая незначительную разницу в полученных изображениях, было решено, что для исходной фотографии лучше подходит оператор Щарра. Разница видна не некоторых мелких объектах, границы которых четче изображены на данном операторе.</a:t>
            </a:r>
            <a:endParaRPr lang="en-US" sz="1746" dirty="0"/>
          </a:p>
        </p:txBody>
      </p:sp>
      <p:pic>
        <p:nvPicPr>
          <p:cNvPr id="6" name="Image 1" descr="preencoded.png"/>
          <p:cNvPicPr>
            <a:picLocks noChangeAspect="1"/>
          </p:cNvPicPr>
          <p:nvPr/>
        </p:nvPicPr>
        <p:blipFill>
          <a:blip r:embed="rId4"/>
          <a:stretch>
            <a:fillRect/>
          </a:stretch>
        </p:blipFill>
        <p:spPr>
          <a:xfrm>
            <a:off x="4918710" y="3831908"/>
            <a:ext cx="4792980" cy="3182541"/>
          </a:xfrm>
          <a:prstGeom prst="rect">
            <a:avLst/>
          </a:prstGeom>
        </p:spPr>
      </p:pic>
      <p:sp>
        <p:nvSpPr>
          <p:cNvPr id="7" name="Text 3"/>
          <p:cNvSpPr/>
          <p:nvPr/>
        </p:nvSpPr>
        <p:spPr>
          <a:xfrm>
            <a:off x="2047756" y="7263884"/>
            <a:ext cx="10534888" cy="354806"/>
          </a:xfrm>
          <a:prstGeom prst="rect">
            <a:avLst/>
          </a:prstGeom>
          <a:noFill/>
          <a:ln/>
        </p:spPr>
        <p:txBody>
          <a:bodyPr wrap="none" rtlCol="0" anchor="t"/>
          <a:lstStyle/>
          <a:p>
            <a:pPr marL="0" indent="0" algn="ctr">
              <a:lnSpc>
                <a:spcPts val="2794"/>
              </a:lnSpc>
              <a:buNone/>
            </a:pPr>
            <a:r>
              <a:rPr lang="en-US" sz="1746" dirty="0">
                <a:solidFill>
                  <a:srgbClr val="DCD7E5"/>
                </a:solidFill>
                <a:latin typeface="Heebo" pitchFamily="34" charset="0"/>
                <a:ea typeface="Heebo" pitchFamily="34" charset="-122"/>
                <a:cs typeface="Heebo" pitchFamily="34" charset="-120"/>
              </a:rPr>
              <a:t>Лучшие параметры оператора Щарра</a:t>
            </a:r>
            <a:endParaRPr lang="en-US" sz="1746"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1073">
            <a:solidFill>
              <a:srgbClr val="FFFFFF">
                <a:alpha val="16000"/>
              </a:srgbClr>
            </a:solidFill>
            <a:prstDash val="solid"/>
          </a:ln>
        </p:spPr>
        <p:txBody>
          <a:bodyPr/>
          <a:lstStyle/>
          <a:p>
            <a:endParaRPr lang="ru-RU"/>
          </a:p>
        </p:txBody>
      </p:sp>
      <p:pic>
        <p:nvPicPr>
          <p:cNvPr id="4" name="Image 1" descr="preencoded.png"/>
          <p:cNvPicPr>
            <a:picLocks noChangeAspect="1"/>
          </p:cNvPicPr>
          <p:nvPr/>
        </p:nvPicPr>
        <p:blipFill>
          <a:blip r:embed="rId4"/>
          <a:stretch>
            <a:fillRect/>
          </a:stretch>
        </p:blipFill>
        <p:spPr>
          <a:xfrm>
            <a:off x="0" y="0"/>
            <a:ext cx="14630400" cy="2233493"/>
          </a:xfrm>
          <a:prstGeom prst="rect">
            <a:avLst/>
          </a:prstGeom>
        </p:spPr>
      </p:pic>
      <p:sp>
        <p:nvSpPr>
          <p:cNvPr id="5" name="Text 1"/>
          <p:cNvSpPr/>
          <p:nvPr/>
        </p:nvSpPr>
        <p:spPr>
          <a:xfrm>
            <a:off x="3406140" y="2725817"/>
            <a:ext cx="7818120" cy="334923"/>
          </a:xfrm>
          <a:prstGeom prst="rect">
            <a:avLst/>
          </a:prstGeom>
          <a:noFill/>
          <a:ln/>
        </p:spPr>
        <p:txBody>
          <a:bodyPr wrap="none" rtlCol="0" anchor="t"/>
          <a:lstStyle/>
          <a:p>
            <a:pPr marL="0" indent="0" algn="ctr">
              <a:lnSpc>
                <a:spcPts val="2638"/>
              </a:lnSpc>
              <a:buNone/>
            </a:pPr>
            <a:r>
              <a:rPr lang="en-US" sz="2110" b="1" dirty="0">
                <a:solidFill>
                  <a:srgbClr val="F2F0F4"/>
                </a:solidFill>
                <a:latin typeface="Montserrat" pitchFamily="34" charset="0"/>
                <a:ea typeface="Montserrat" pitchFamily="34" charset="-122"/>
                <a:cs typeface="Montserrat" pitchFamily="34" charset="-120"/>
              </a:rPr>
              <a:t>Сравнительный анализ операторов алгоритма Канни</a:t>
            </a:r>
            <a:endParaRPr lang="en-US" sz="2110" dirty="0"/>
          </a:p>
        </p:txBody>
      </p:sp>
      <p:sp>
        <p:nvSpPr>
          <p:cNvPr id="6" name="Text 2"/>
          <p:cNvSpPr/>
          <p:nvPr/>
        </p:nvSpPr>
        <p:spPr>
          <a:xfrm>
            <a:off x="3071455" y="3261717"/>
            <a:ext cx="8487489" cy="571738"/>
          </a:xfrm>
          <a:prstGeom prst="rect">
            <a:avLst/>
          </a:prstGeom>
          <a:noFill/>
          <a:ln/>
        </p:spPr>
        <p:txBody>
          <a:bodyPr wrap="square" rtlCol="0" anchor="t"/>
          <a:lstStyle/>
          <a:p>
            <a:pPr marL="0" indent="0">
              <a:lnSpc>
                <a:spcPts val="2251"/>
              </a:lnSpc>
              <a:buNone/>
            </a:pPr>
            <a:r>
              <a:rPr lang="en-US" sz="1407" dirty="0">
                <a:solidFill>
                  <a:srgbClr val="DCD7E5"/>
                </a:solidFill>
                <a:latin typeface="Heebo" pitchFamily="34" charset="0"/>
                <a:ea typeface="Heebo" pitchFamily="34" charset="-122"/>
                <a:cs typeface="Heebo" pitchFamily="34" charset="-120"/>
              </a:rPr>
              <a:t>Для полученных трех операторов мы провели сравнительный анализ, предварительно выбрав параметры для оценки качества выделения границ. Были выбраны следующие два критерия:</a:t>
            </a:r>
            <a:endParaRPr lang="en-US" sz="1407" dirty="0"/>
          </a:p>
        </p:txBody>
      </p:sp>
      <p:sp>
        <p:nvSpPr>
          <p:cNvPr id="7" name="Text 3"/>
          <p:cNvSpPr/>
          <p:nvPr/>
        </p:nvSpPr>
        <p:spPr>
          <a:xfrm>
            <a:off x="3357205" y="4034433"/>
            <a:ext cx="8201739" cy="285869"/>
          </a:xfrm>
          <a:prstGeom prst="rect">
            <a:avLst/>
          </a:prstGeom>
          <a:noFill/>
          <a:ln/>
        </p:spPr>
        <p:txBody>
          <a:bodyPr wrap="none" rtlCol="0" anchor="t"/>
          <a:lstStyle/>
          <a:p>
            <a:pPr marL="342900" indent="-342900" algn="l">
              <a:lnSpc>
                <a:spcPts val="2251"/>
              </a:lnSpc>
              <a:buSzPct val="100000"/>
              <a:buChar char="•"/>
            </a:pPr>
            <a:r>
              <a:rPr lang="en-US" sz="1407" dirty="0">
                <a:solidFill>
                  <a:srgbClr val="DCD7E5"/>
                </a:solidFill>
                <a:latin typeface="Heebo" pitchFamily="34" charset="0"/>
                <a:ea typeface="Heebo" pitchFamily="34" charset="-122"/>
                <a:cs typeface="Heebo" pitchFamily="34" charset="-120"/>
              </a:rPr>
              <a:t>Время работы метода - это время, затраченное на обработку изображения;</a:t>
            </a:r>
            <a:endParaRPr lang="en-US" sz="1407" dirty="0"/>
          </a:p>
        </p:txBody>
      </p:sp>
      <p:sp>
        <p:nvSpPr>
          <p:cNvPr id="8" name="Text 4"/>
          <p:cNvSpPr/>
          <p:nvPr/>
        </p:nvSpPr>
        <p:spPr>
          <a:xfrm>
            <a:off x="3357205" y="4391739"/>
            <a:ext cx="8201739" cy="285869"/>
          </a:xfrm>
          <a:prstGeom prst="rect">
            <a:avLst/>
          </a:prstGeom>
          <a:noFill/>
          <a:ln/>
        </p:spPr>
        <p:txBody>
          <a:bodyPr wrap="none" rtlCol="0" anchor="t"/>
          <a:lstStyle/>
          <a:p>
            <a:pPr marL="342900" indent="-342900" algn="l">
              <a:lnSpc>
                <a:spcPts val="2251"/>
              </a:lnSpc>
              <a:buSzPct val="100000"/>
              <a:buChar char="•"/>
            </a:pPr>
            <a:r>
              <a:rPr lang="en-US" sz="1407" dirty="0">
                <a:solidFill>
                  <a:srgbClr val="DCD7E5"/>
                </a:solidFill>
                <a:latin typeface="Heebo" pitchFamily="34" charset="0"/>
                <a:ea typeface="Heebo" pitchFamily="34" charset="-122"/>
                <a:cs typeface="Heebo" pitchFamily="34" charset="-120"/>
              </a:rPr>
              <a:t>Контраст - это разница в яркости между светлыми и темными частями изображения.</a:t>
            </a:r>
            <a:endParaRPr lang="en-US" sz="1407" dirty="0"/>
          </a:p>
        </p:txBody>
      </p:sp>
      <p:sp>
        <p:nvSpPr>
          <p:cNvPr id="9" name="Text 5"/>
          <p:cNvSpPr/>
          <p:nvPr/>
        </p:nvSpPr>
        <p:spPr>
          <a:xfrm>
            <a:off x="3071455" y="4878586"/>
            <a:ext cx="8487489" cy="2858691"/>
          </a:xfrm>
          <a:prstGeom prst="rect">
            <a:avLst/>
          </a:prstGeom>
          <a:noFill/>
          <a:ln/>
        </p:spPr>
        <p:txBody>
          <a:bodyPr wrap="square" rtlCol="0" anchor="t"/>
          <a:lstStyle/>
          <a:p>
            <a:pPr marL="0" indent="0">
              <a:lnSpc>
                <a:spcPts val="2251"/>
              </a:lnSpc>
              <a:buNone/>
            </a:pPr>
            <a:r>
              <a:rPr lang="en-US" sz="1407" dirty="0">
                <a:solidFill>
                  <a:srgbClr val="DCD7E5"/>
                </a:solidFill>
                <a:latin typeface="Heebo" pitchFamily="34" charset="0"/>
                <a:ea typeface="Heebo" pitchFamily="34" charset="-122"/>
                <a:cs typeface="Heebo" pitchFamily="34" charset="-120"/>
              </a:rPr>
              <a:t>В контексте решаемой задачи данные параметры имеют большую практическую роль. </a:t>
            </a:r>
            <a:r>
              <a:rPr lang="en-US" sz="1407" b="1" dirty="0">
                <a:solidFill>
                  <a:srgbClr val="DCD7E5"/>
                </a:solidFill>
                <a:latin typeface="Heebo" pitchFamily="34" charset="0"/>
                <a:ea typeface="Heebo" pitchFamily="34" charset="-122"/>
                <a:cs typeface="Heebo" pitchFamily="34" charset="-120"/>
              </a:rPr>
              <a:t>Время работы метода </a:t>
            </a:r>
            <a:r>
              <a:rPr lang="en-US" sz="1407" dirty="0">
                <a:solidFill>
                  <a:srgbClr val="DCD7E5"/>
                </a:solidFill>
                <a:latin typeface="Heebo" pitchFamily="34" charset="0"/>
                <a:ea typeface="Heebo" pitchFamily="34" charset="-122"/>
                <a:cs typeface="Heebo" pitchFamily="34" charset="-120"/>
              </a:rPr>
              <a:t>позволяет определить как быстро метод выполняет поставленную задачу. При </a:t>
            </a:r>
            <a:r>
              <a:rPr lang="en-US" sz="1407" b="1" dirty="0">
                <a:solidFill>
                  <a:srgbClr val="DCD7E5"/>
                </a:solidFill>
                <a:latin typeface="Heebo" pitchFamily="34" charset="0"/>
                <a:ea typeface="Heebo" pitchFamily="34" charset="-122"/>
                <a:cs typeface="Heebo" pitchFamily="34" charset="-120"/>
              </a:rPr>
              <a:t>низком контрасте</a:t>
            </a:r>
            <a:r>
              <a:rPr lang="en-US" sz="1407" dirty="0">
                <a:solidFill>
                  <a:srgbClr val="DCD7E5"/>
                </a:solidFill>
                <a:latin typeface="Heebo" pitchFamily="34" charset="0"/>
                <a:ea typeface="Heebo" pitchFamily="34" charset="-122"/>
                <a:cs typeface="Heebo" pitchFamily="34" charset="-120"/>
              </a:rPr>
              <a:t> (значение меньше 10)  изображение может быть слишком плавным и трудным для восприятия. Могут теряться детали и структура. Примеры проблем: Слабая выразительность, трудности в распознавании объектов. </a:t>
            </a:r>
            <a:r>
              <a:rPr lang="en-US" sz="1407" b="1" dirty="0">
                <a:solidFill>
                  <a:srgbClr val="DCD7E5"/>
                </a:solidFill>
                <a:latin typeface="Heebo" pitchFamily="34" charset="0"/>
                <a:ea typeface="Heebo" pitchFamily="34" charset="-122"/>
                <a:cs typeface="Heebo" pitchFamily="34" charset="-120"/>
              </a:rPr>
              <a:t>Средний контраст</a:t>
            </a:r>
            <a:r>
              <a:rPr lang="en-US" sz="1407" dirty="0">
                <a:solidFill>
                  <a:srgbClr val="DCD7E5"/>
                </a:solidFill>
                <a:latin typeface="Heebo" pitchFamily="34" charset="0"/>
                <a:ea typeface="Heebo" pitchFamily="34" charset="-122"/>
                <a:cs typeface="Heebo" pitchFamily="34" charset="-120"/>
              </a:rPr>
              <a:t> (значение в диапазоне от 10 до 50) на изображении умеренная выразительность границ и деталей. В некоторых случаях может потребоваться дополнительная обработка для улучшения восприятия. </a:t>
            </a:r>
            <a:r>
              <a:rPr lang="en-US" sz="1407" b="1" dirty="0">
                <a:solidFill>
                  <a:srgbClr val="DCD7E5"/>
                </a:solidFill>
                <a:latin typeface="Heebo" pitchFamily="34" charset="0"/>
                <a:ea typeface="Heebo" pitchFamily="34" charset="-122"/>
                <a:cs typeface="Heebo" pitchFamily="34" charset="-120"/>
              </a:rPr>
              <a:t>Высокий контраст</a:t>
            </a:r>
            <a:r>
              <a:rPr lang="en-US" sz="1407" dirty="0">
                <a:solidFill>
                  <a:srgbClr val="DCD7E5"/>
                </a:solidFill>
                <a:latin typeface="Heebo" pitchFamily="34" charset="0"/>
                <a:ea typeface="Heebo" pitchFamily="34" charset="-122"/>
                <a:cs typeface="Heebo" pitchFamily="34" charset="-120"/>
              </a:rPr>
              <a:t> (значение больше 50) показывает, что на изображении четкие границы и высокая выразительность деталей. Однако, возможна переэкспозиция и потеря информации в высоких и низких значениях интенсивности. </a:t>
            </a:r>
            <a:endParaRPr lang="en-US" sz="1407"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txBody>
          <a:bodyPr/>
          <a:lstStyle/>
          <a:p>
            <a:endParaRPr lang="ru-RU"/>
          </a:p>
        </p:txBody>
      </p:sp>
      <p:sp>
        <p:nvSpPr>
          <p:cNvPr id="4" name="Text 1"/>
          <p:cNvSpPr/>
          <p:nvPr/>
        </p:nvSpPr>
        <p:spPr>
          <a:xfrm>
            <a:off x="3867150" y="833080"/>
            <a:ext cx="6896100" cy="555427"/>
          </a:xfrm>
          <a:prstGeom prst="rect">
            <a:avLst/>
          </a:prstGeom>
          <a:noFill/>
          <a:ln/>
        </p:spPr>
        <p:txBody>
          <a:bodyPr wrap="none" rtlCol="0" anchor="t"/>
          <a:lstStyle/>
          <a:p>
            <a:pPr marL="0" indent="0" algn="ctr">
              <a:lnSpc>
                <a:spcPts val="4374"/>
              </a:lnSpc>
              <a:buNone/>
            </a:pPr>
            <a:r>
              <a:rPr lang="en-US" sz="3499" b="1" dirty="0">
                <a:solidFill>
                  <a:srgbClr val="F2F0F4"/>
                </a:solidFill>
                <a:latin typeface="Montserrat" pitchFamily="34" charset="0"/>
                <a:ea typeface="Montserrat" pitchFamily="34" charset="-122"/>
                <a:cs typeface="Montserrat" pitchFamily="34" charset="-120"/>
              </a:rPr>
              <a:t>Сводная таблица сравнения</a:t>
            </a:r>
            <a:endParaRPr lang="en-US" sz="3499" dirty="0"/>
          </a:p>
        </p:txBody>
      </p:sp>
      <p:sp>
        <p:nvSpPr>
          <p:cNvPr id="5" name="Text 2"/>
          <p:cNvSpPr/>
          <p:nvPr/>
        </p:nvSpPr>
        <p:spPr>
          <a:xfrm>
            <a:off x="2037993" y="1832848"/>
            <a:ext cx="10554414"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Для удобства, результаты сравнительного анализа были представлены в виде сводной таблицы. Анализ проводился на изображении под названием </a:t>
            </a:r>
            <a:r>
              <a:rPr lang="en-US" sz="1750" b="1" dirty="0">
                <a:solidFill>
                  <a:srgbClr val="DCD7E5"/>
                </a:solidFill>
                <a:latin typeface="Heebo" pitchFamily="34" charset="0"/>
                <a:ea typeface="Heebo" pitchFamily="34" charset="-122"/>
                <a:cs typeface="Heebo" pitchFamily="34" charset="-120"/>
              </a:rPr>
              <a:t>test1.jpg</a:t>
            </a:r>
            <a:r>
              <a:rPr lang="en-US" sz="1750" dirty="0">
                <a:solidFill>
                  <a:srgbClr val="DCD7E5"/>
                </a:solidFill>
                <a:latin typeface="Heebo" pitchFamily="34" charset="0"/>
                <a:ea typeface="Heebo" pitchFamily="34" charset="-122"/>
                <a:cs typeface="Heebo" pitchFamily="34" charset="-120"/>
              </a:rPr>
              <a:t>.</a:t>
            </a:r>
            <a:endParaRPr lang="en-US" sz="1750" dirty="0"/>
          </a:p>
        </p:txBody>
      </p:sp>
      <p:sp>
        <p:nvSpPr>
          <p:cNvPr id="6" name="Shape 3"/>
          <p:cNvSpPr/>
          <p:nvPr/>
        </p:nvSpPr>
        <p:spPr>
          <a:xfrm>
            <a:off x="2037993" y="2793563"/>
            <a:ext cx="10554414" cy="2931438"/>
          </a:xfrm>
          <a:prstGeom prst="roundRect">
            <a:avLst>
              <a:gd name="adj" fmla="val 3411"/>
            </a:avLst>
          </a:prstGeom>
          <a:noFill/>
          <a:ln w="13811">
            <a:solidFill>
              <a:srgbClr val="FFFFFF">
                <a:alpha val="24000"/>
              </a:srgbClr>
            </a:solidFill>
            <a:prstDash val="solid"/>
          </a:ln>
        </p:spPr>
        <p:txBody>
          <a:bodyPr/>
          <a:lstStyle/>
          <a:p>
            <a:endParaRPr lang="ru-RU"/>
          </a:p>
        </p:txBody>
      </p:sp>
      <p:sp>
        <p:nvSpPr>
          <p:cNvPr id="7" name="Shape 4"/>
          <p:cNvSpPr/>
          <p:nvPr/>
        </p:nvSpPr>
        <p:spPr>
          <a:xfrm>
            <a:off x="2051804" y="2807375"/>
            <a:ext cx="10525720" cy="992505"/>
          </a:xfrm>
          <a:prstGeom prst="rect">
            <a:avLst/>
          </a:prstGeom>
          <a:solidFill>
            <a:srgbClr val="FFFFFF">
              <a:alpha val="4000"/>
            </a:srgbClr>
          </a:solidFill>
          <a:ln/>
        </p:spPr>
        <p:txBody>
          <a:bodyPr/>
          <a:lstStyle/>
          <a:p>
            <a:endParaRPr lang="ru-RU"/>
          </a:p>
        </p:txBody>
      </p:sp>
      <p:sp>
        <p:nvSpPr>
          <p:cNvPr id="8" name="Text 5"/>
          <p:cNvSpPr/>
          <p:nvPr/>
        </p:nvSpPr>
        <p:spPr>
          <a:xfrm>
            <a:off x="2275165" y="2948226"/>
            <a:ext cx="3060025"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Метод/Критерий</a:t>
            </a:r>
            <a:endParaRPr lang="en-US" sz="1750" dirty="0"/>
          </a:p>
        </p:txBody>
      </p:sp>
      <p:sp>
        <p:nvSpPr>
          <p:cNvPr id="9" name="Text 6"/>
          <p:cNvSpPr/>
          <p:nvPr/>
        </p:nvSpPr>
        <p:spPr>
          <a:xfrm>
            <a:off x="5787152" y="2948226"/>
            <a:ext cx="3056215"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Время работы метода (секунды)</a:t>
            </a:r>
            <a:endParaRPr lang="en-US" sz="1750" dirty="0"/>
          </a:p>
        </p:txBody>
      </p:sp>
      <p:sp>
        <p:nvSpPr>
          <p:cNvPr id="10" name="Text 7"/>
          <p:cNvSpPr/>
          <p:nvPr/>
        </p:nvSpPr>
        <p:spPr>
          <a:xfrm>
            <a:off x="9295328" y="2948226"/>
            <a:ext cx="3060025"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Контраст</a:t>
            </a:r>
            <a:endParaRPr lang="en-US" sz="1750" dirty="0"/>
          </a:p>
        </p:txBody>
      </p:sp>
      <p:sp>
        <p:nvSpPr>
          <p:cNvPr id="11" name="Shape 8"/>
          <p:cNvSpPr/>
          <p:nvPr/>
        </p:nvSpPr>
        <p:spPr>
          <a:xfrm>
            <a:off x="2051804" y="3799880"/>
            <a:ext cx="10525720" cy="637103"/>
          </a:xfrm>
          <a:prstGeom prst="rect">
            <a:avLst/>
          </a:prstGeom>
          <a:solidFill>
            <a:srgbClr val="000000">
              <a:alpha val="4000"/>
            </a:srgbClr>
          </a:solidFill>
          <a:ln/>
        </p:spPr>
        <p:txBody>
          <a:bodyPr/>
          <a:lstStyle/>
          <a:p>
            <a:endParaRPr lang="ru-RU"/>
          </a:p>
        </p:txBody>
      </p:sp>
      <p:sp>
        <p:nvSpPr>
          <p:cNvPr id="12" name="Text 9"/>
          <p:cNvSpPr/>
          <p:nvPr/>
        </p:nvSpPr>
        <p:spPr>
          <a:xfrm>
            <a:off x="2275165" y="3940731"/>
            <a:ext cx="3060025"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Оператор Собеля</a:t>
            </a:r>
            <a:endParaRPr lang="en-US" sz="1750" dirty="0"/>
          </a:p>
        </p:txBody>
      </p:sp>
      <p:sp>
        <p:nvSpPr>
          <p:cNvPr id="13" name="Text 10"/>
          <p:cNvSpPr/>
          <p:nvPr/>
        </p:nvSpPr>
        <p:spPr>
          <a:xfrm>
            <a:off x="5787152" y="3940731"/>
            <a:ext cx="3056215"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21.5033 </a:t>
            </a:r>
            <a:endParaRPr lang="en-US" sz="1750" dirty="0"/>
          </a:p>
        </p:txBody>
      </p:sp>
      <p:sp>
        <p:nvSpPr>
          <p:cNvPr id="14" name="Text 11"/>
          <p:cNvSpPr/>
          <p:nvPr/>
        </p:nvSpPr>
        <p:spPr>
          <a:xfrm>
            <a:off x="9295328" y="3940731"/>
            <a:ext cx="3060025"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50.74</a:t>
            </a:r>
            <a:endParaRPr lang="en-US" sz="1750" dirty="0"/>
          </a:p>
        </p:txBody>
      </p:sp>
      <p:sp>
        <p:nvSpPr>
          <p:cNvPr id="15" name="Shape 12"/>
          <p:cNvSpPr/>
          <p:nvPr/>
        </p:nvSpPr>
        <p:spPr>
          <a:xfrm>
            <a:off x="2051804" y="4436983"/>
            <a:ext cx="10525720" cy="637103"/>
          </a:xfrm>
          <a:prstGeom prst="rect">
            <a:avLst/>
          </a:prstGeom>
          <a:solidFill>
            <a:srgbClr val="FFFFFF">
              <a:alpha val="4000"/>
            </a:srgbClr>
          </a:solidFill>
          <a:ln/>
        </p:spPr>
        <p:txBody>
          <a:bodyPr/>
          <a:lstStyle/>
          <a:p>
            <a:endParaRPr lang="ru-RU"/>
          </a:p>
        </p:txBody>
      </p:sp>
      <p:sp>
        <p:nvSpPr>
          <p:cNvPr id="16" name="Text 13"/>
          <p:cNvSpPr/>
          <p:nvPr/>
        </p:nvSpPr>
        <p:spPr>
          <a:xfrm>
            <a:off x="2275165" y="4577834"/>
            <a:ext cx="3060025"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Оператор Щарра</a:t>
            </a:r>
            <a:endParaRPr lang="en-US" sz="1750" dirty="0"/>
          </a:p>
        </p:txBody>
      </p:sp>
      <p:sp>
        <p:nvSpPr>
          <p:cNvPr id="17" name="Text 14"/>
          <p:cNvSpPr/>
          <p:nvPr/>
        </p:nvSpPr>
        <p:spPr>
          <a:xfrm>
            <a:off x="5787152" y="4577834"/>
            <a:ext cx="3056215"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20.7914</a:t>
            </a:r>
            <a:endParaRPr lang="en-US" sz="1750" dirty="0"/>
          </a:p>
        </p:txBody>
      </p:sp>
      <p:sp>
        <p:nvSpPr>
          <p:cNvPr id="18" name="Text 15"/>
          <p:cNvSpPr/>
          <p:nvPr/>
        </p:nvSpPr>
        <p:spPr>
          <a:xfrm>
            <a:off x="9295328" y="4577834"/>
            <a:ext cx="3060025"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50.74</a:t>
            </a:r>
            <a:endParaRPr lang="en-US" sz="1750" dirty="0"/>
          </a:p>
        </p:txBody>
      </p:sp>
      <p:sp>
        <p:nvSpPr>
          <p:cNvPr id="19" name="Shape 16"/>
          <p:cNvSpPr/>
          <p:nvPr/>
        </p:nvSpPr>
        <p:spPr>
          <a:xfrm>
            <a:off x="2051804" y="5074087"/>
            <a:ext cx="10525720" cy="637103"/>
          </a:xfrm>
          <a:prstGeom prst="rect">
            <a:avLst/>
          </a:prstGeom>
          <a:solidFill>
            <a:srgbClr val="000000">
              <a:alpha val="4000"/>
            </a:srgbClr>
          </a:solidFill>
          <a:ln/>
        </p:spPr>
        <p:txBody>
          <a:bodyPr/>
          <a:lstStyle/>
          <a:p>
            <a:endParaRPr lang="ru-RU"/>
          </a:p>
        </p:txBody>
      </p:sp>
      <p:sp>
        <p:nvSpPr>
          <p:cNvPr id="20" name="Text 17"/>
          <p:cNvSpPr/>
          <p:nvPr/>
        </p:nvSpPr>
        <p:spPr>
          <a:xfrm>
            <a:off x="2275165" y="5214938"/>
            <a:ext cx="3060025"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Оператор Прюитта</a:t>
            </a:r>
            <a:endParaRPr lang="en-US" sz="1750" dirty="0"/>
          </a:p>
        </p:txBody>
      </p:sp>
      <p:sp>
        <p:nvSpPr>
          <p:cNvPr id="21" name="Text 18"/>
          <p:cNvSpPr/>
          <p:nvPr/>
        </p:nvSpPr>
        <p:spPr>
          <a:xfrm>
            <a:off x="5787152" y="5214938"/>
            <a:ext cx="3056215"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20.1974</a:t>
            </a:r>
            <a:endParaRPr lang="en-US" sz="1750" dirty="0"/>
          </a:p>
        </p:txBody>
      </p:sp>
      <p:sp>
        <p:nvSpPr>
          <p:cNvPr id="22" name="Text 19"/>
          <p:cNvSpPr/>
          <p:nvPr/>
        </p:nvSpPr>
        <p:spPr>
          <a:xfrm>
            <a:off x="9295328" y="5214938"/>
            <a:ext cx="3060025"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50.74</a:t>
            </a:r>
            <a:endParaRPr lang="en-US" sz="1750" dirty="0"/>
          </a:p>
        </p:txBody>
      </p:sp>
      <p:sp>
        <p:nvSpPr>
          <p:cNvPr id="23" name="Text 20"/>
          <p:cNvSpPr/>
          <p:nvPr/>
        </p:nvSpPr>
        <p:spPr>
          <a:xfrm>
            <a:off x="2037993" y="5974913"/>
            <a:ext cx="10554414" cy="1421606"/>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Как видно из таблицы, при одинаковом значении контраста - среднем значении (умеренная выразительность границ и деталей) быстрее всего работает оператор Прюитта, а медленнее всего- оператор Собеля. Оператор Щарра выбранный нами как оптимальный для тестируемого изображения, обладает средним значение времени работы.</a:t>
            </a:r>
            <a:endParaRPr lang="en-US" sz="175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12102108"/>
          </a:xfrm>
          <a:prstGeom prst="rect">
            <a:avLst/>
          </a:prstGeom>
          <a:solidFill>
            <a:srgbClr val="0D0A2C">
              <a:alpha val="75000"/>
            </a:srgbClr>
          </a:solidFill>
          <a:ln w="9644">
            <a:solidFill>
              <a:srgbClr val="FFFFFF">
                <a:alpha val="16000"/>
              </a:srgbClr>
            </a:solidFill>
            <a:prstDash val="solid"/>
          </a:ln>
        </p:spPr>
        <p:txBody>
          <a:bodyPr/>
          <a:lstStyle/>
          <a:p>
            <a:endParaRPr lang="ru-RU"/>
          </a:p>
        </p:txBody>
      </p:sp>
      <p:sp>
        <p:nvSpPr>
          <p:cNvPr id="6" name="Text 2"/>
          <p:cNvSpPr/>
          <p:nvPr/>
        </p:nvSpPr>
        <p:spPr>
          <a:xfrm>
            <a:off x="5349597" y="224790"/>
            <a:ext cx="3962400" cy="486013"/>
          </a:xfrm>
          <a:prstGeom prst="rect">
            <a:avLst/>
          </a:prstGeom>
          <a:noFill/>
          <a:ln/>
        </p:spPr>
        <p:txBody>
          <a:bodyPr wrap="none" rtlCol="0" anchor="t"/>
          <a:lstStyle/>
          <a:p>
            <a:pPr marL="0" indent="0" algn="ctr">
              <a:lnSpc>
                <a:spcPts val="3827"/>
              </a:lnSpc>
              <a:buNone/>
            </a:pPr>
            <a:r>
              <a:rPr lang="en-US" sz="3062" b="1" dirty="0">
                <a:solidFill>
                  <a:srgbClr val="F2F0F4"/>
                </a:solidFill>
                <a:latin typeface="Montserrat" pitchFamily="34" charset="0"/>
                <a:ea typeface="Montserrat" pitchFamily="34" charset="-122"/>
                <a:cs typeface="Montserrat" pitchFamily="34" charset="-120"/>
              </a:rPr>
              <a:t>Алгоритм Лапласа</a:t>
            </a:r>
            <a:endParaRPr lang="en-US" sz="3062" dirty="0"/>
          </a:p>
        </p:txBody>
      </p:sp>
      <p:sp>
        <p:nvSpPr>
          <p:cNvPr id="7" name="Shape 3"/>
          <p:cNvSpPr/>
          <p:nvPr/>
        </p:nvSpPr>
        <p:spPr>
          <a:xfrm>
            <a:off x="7299722" y="1146929"/>
            <a:ext cx="31075" cy="10527506"/>
          </a:xfrm>
          <a:prstGeom prst="roundRect">
            <a:avLst>
              <a:gd name="adj" fmla="val 225238"/>
            </a:avLst>
          </a:prstGeom>
          <a:solidFill>
            <a:srgbClr val="481782"/>
          </a:solidFill>
          <a:ln/>
        </p:spPr>
        <p:txBody>
          <a:bodyPr/>
          <a:lstStyle/>
          <a:p>
            <a:endParaRPr lang="ru-RU"/>
          </a:p>
        </p:txBody>
      </p:sp>
      <p:sp>
        <p:nvSpPr>
          <p:cNvPr id="8" name="Shape 4"/>
          <p:cNvSpPr/>
          <p:nvPr/>
        </p:nvSpPr>
        <p:spPr>
          <a:xfrm>
            <a:off x="7490162" y="1427738"/>
            <a:ext cx="544354" cy="31075"/>
          </a:xfrm>
          <a:prstGeom prst="roundRect">
            <a:avLst>
              <a:gd name="adj" fmla="val 225238"/>
            </a:avLst>
          </a:prstGeom>
          <a:solidFill>
            <a:srgbClr val="481782"/>
          </a:solidFill>
          <a:ln/>
        </p:spPr>
        <p:txBody>
          <a:bodyPr/>
          <a:lstStyle/>
          <a:p>
            <a:endParaRPr lang="ru-RU"/>
          </a:p>
        </p:txBody>
      </p:sp>
      <p:sp>
        <p:nvSpPr>
          <p:cNvPr id="9" name="Shape 5"/>
          <p:cNvSpPr/>
          <p:nvPr/>
        </p:nvSpPr>
        <p:spPr>
          <a:xfrm>
            <a:off x="7140238" y="1268373"/>
            <a:ext cx="349925" cy="349925"/>
          </a:xfrm>
          <a:prstGeom prst="roundRect">
            <a:avLst>
              <a:gd name="adj" fmla="val 20002"/>
            </a:avLst>
          </a:prstGeom>
          <a:solidFill>
            <a:srgbClr val="3C136D"/>
          </a:solidFill>
          <a:ln w="9644">
            <a:solidFill>
              <a:srgbClr val="481782"/>
            </a:solidFill>
            <a:prstDash val="solid"/>
          </a:ln>
        </p:spPr>
        <p:txBody>
          <a:bodyPr/>
          <a:lstStyle/>
          <a:p>
            <a:endParaRPr lang="ru-RU"/>
          </a:p>
        </p:txBody>
      </p:sp>
      <p:sp>
        <p:nvSpPr>
          <p:cNvPr id="10" name="Text 6"/>
          <p:cNvSpPr/>
          <p:nvPr/>
        </p:nvSpPr>
        <p:spPr>
          <a:xfrm>
            <a:off x="7273230" y="1297424"/>
            <a:ext cx="83820" cy="291703"/>
          </a:xfrm>
          <a:prstGeom prst="rect">
            <a:avLst/>
          </a:prstGeom>
          <a:noFill/>
          <a:ln/>
        </p:spPr>
        <p:txBody>
          <a:bodyPr wrap="none" rtlCol="0" anchor="t"/>
          <a:lstStyle/>
          <a:p>
            <a:pPr marL="0" indent="0" algn="ctr">
              <a:lnSpc>
                <a:spcPts val="2296"/>
              </a:lnSpc>
              <a:buNone/>
            </a:pPr>
            <a:r>
              <a:rPr lang="en-US" sz="1837" dirty="0">
                <a:solidFill>
                  <a:srgbClr val="DCD7E5"/>
                </a:solidFill>
                <a:latin typeface="Montserrat" pitchFamily="34" charset="0"/>
                <a:ea typeface="Montserrat" pitchFamily="34" charset="-122"/>
                <a:cs typeface="Montserrat" pitchFamily="34" charset="-120"/>
              </a:rPr>
              <a:t>1</a:t>
            </a:r>
            <a:endParaRPr lang="en-US" sz="1837" dirty="0"/>
          </a:p>
        </p:txBody>
      </p:sp>
      <p:sp>
        <p:nvSpPr>
          <p:cNvPr id="11" name="Text 7"/>
          <p:cNvSpPr/>
          <p:nvPr/>
        </p:nvSpPr>
        <p:spPr>
          <a:xfrm>
            <a:off x="8170664" y="1302425"/>
            <a:ext cx="2838569" cy="486013"/>
          </a:xfrm>
          <a:prstGeom prst="rect">
            <a:avLst/>
          </a:prstGeom>
          <a:noFill/>
          <a:ln/>
        </p:spPr>
        <p:txBody>
          <a:bodyPr wrap="square" rtlCol="0" anchor="t"/>
          <a:lstStyle/>
          <a:p>
            <a:pPr marL="0" indent="0" algn="l">
              <a:lnSpc>
                <a:spcPts val="1914"/>
              </a:lnSpc>
              <a:buNone/>
            </a:pPr>
            <a:r>
              <a:rPr lang="en-US" sz="1531" dirty="0">
                <a:solidFill>
                  <a:srgbClr val="DCD7E5"/>
                </a:solidFill>
                <a:latin typeface="Montserrat" pitchFamily="34" charset="0"/>
                <a:ea typeface="Montserrat" pitchFamily="34" charset="-122"/>
                <a:cs typeface="Montserrat" pitchFamily="34" charset="-120"/>
              </a:rPr>
              <a:t>Шаг 1: Размытие изображения</a:t>
            </a:r>
            <a:endParaRPr lang="en-US" sz="1531" dirty="0"/>
          </a:p>
        </p:txBody>
      </p:sp>
      <p:sp>
        <p:nvSpPr>
          <p:cNvPr id="12" name="Text 8"/>
          <p:cNvSpPr/>
          <p:nvPr/>
        </p:nvSpPr>
        <p:spPr>
          <a:xfrm>
            <a:off x="8170664" y="1881664"/>
            <a:ext cx="2838569" cy="1243608"/>
          </a:xfrm>
          <a:prstGeom prst="rect">
            <a:avLst/>
          </a:prstGeom>
          <a:noFill/>
          <a:ln/>
        </p:spPr>
        <p:txBody>
          <a:bodyPr wrap="square" rtlCol="0" anchor="t"/>
          <a:lstStyle/>
          <a:p>
            <a:pPr marL="0" indent="0" algn="l">
              <a:lnSpc>
                <a:spcPts val="1960"/>
              </a:lnSpc>
              <a:buNone/>
            </a:pPr>
            <a:r>
              <a:rPr lang="en-US" sz="1225" dirty="0">
                <a:solidFill>
                  <a:srgbClr val="DCD7E5"/>
                </a:solidFill>
                <a:latin typeface="Heebo" pitchFamily="34" charset="0"/>
                <a:ea typeface="Heebo" pitchFamily="34" charset="-122"/>
                <a:cs typeface="Heebo" pitchFamily="34" charset="-120"/>
              </a:rPr>
              <a:t>Изображение сглаживается с помощью фильтра Гаусса, чтобы уменьшить шум и убрать детали, которые не являются границами, для улучшения обработки.</a:t>
            </a:r>
            <a:endParaRPr lang="en-US" sz="1225" dirty="0"/>
          </a:p>
        </p:txBody>
      </p:sp>
      <p:sp>
        <p:nvSpPr>
          <p:cNvPr id="13" name="Shape 9"/>
          <p:cNvSpPr/>
          <p:nvPr/>
        </p:nvSpPr>
        <p:spPr>
          <a:xfrm>
            <a:off x="6595884" y="2205335"/>
            <a:ext cx="544354" cy="31075"/>
          </a:xfrm>
          <a:prstGeom prst="roundRect">
            <a:avLst>
              <a:gd name="adj" fmla="val 225238"/>
            </a:avLst>
          </a:prstGeom>
          <a:solidFill>
            <a:srgbClr val="481782"/>
          </a:solidFill>
          <a:ln/>
        </p:spPr>
        <p:txBody>
          <a:bodyPr/>
          <a:lstStyle/>
          <a:p>
            <a:endParaRPr lang="ru-RU"/>
          </a:p>
        </p:txBody>
      </p:sp>
      <p:sp>
        <p:nvSpPr>
          <p:cNvPr id="14" name="Shape 10"/>
          <p:cNvSpPr/>
          <p:nvPr/>
        </p:nvSpPr>
        <p:spPr>
          <a:xfrm>
            <a:off x="7140238" y="2045970"/>
            <a:ext cx="349925" cy="349925"/>
          </a:xfrm>
          <a:prstGeom prst="roundRect">
            <a:avLst>
              <a:gd name="adj" fmla="val 20002"/>
            </a:avLst>
          </a:prstGeom>
          <a:solidFill>
            <a:srgbClr val="3C136D"/>
          </a:solidFill>
          <a:ln w="9644">
            <a:solidFill>
              <a:srgbClr val="481782"/>
            </a:solidFill>
            <a:prstDash val="solid"/>
          </a:ln>
        </p:spPr>
        <p:txBody>
          <a:bodyPr/>
          <a:lstStyle/>
          <a:p>
            <a:endParaRPr lang="ru-RU"/>
          </a:p>
        </p:txBody>
      </p:sp>
      <p:sp>
        <p:nvSpPr>
          <p:cNvPr id="15" name="Text 11"/>
          <p:cNvSpPr/>
          <p:nvPr/>
        </p:nvSpPr>
        <p:spPr>
          <a:xfrm>
            <a:off x="7250370" y="2075021"/>
            <a:ext cx="129540" cy="291703"/>
          </a:xfrm>
          <a:prstGeom prst="rect">
            <a:avLst/>
          </a:prstGeom>
          <a:noFill/>
          <a:ln/>
        </p:spPr>
        <p:txBody>
          <a:bodyPr wrap="none" rtlCol="0" anchor="t"/>
          <a:lstStyle/>
          <a:p>
            <a:pPr marL="0" indent="0" algn="ctr">
              <a:lnSpc>
                <a:spcPts val="2296"/>
              </a:lnSpc>
              <a:buNone/>
            </a:pPr>
            <a:r>
              <a:rPr lang="en-US" sz="1837" dirty="0">
                <a:solidFill>
                  <a:srgbClr val="DCD7E5"/>
                </a:solidFill>
                <a:latin typeface="Montserrat" pitchFamily="34" charset="0"/>
                <a:ea typeface="Montserrat" pitchFamily="34" charset="-122"/>
                <a:cs typeface="Montserrat" pitchFamily="34" charset="-120"/>
              </a:rPr>
              <a:t>2</a:t>
            </a:r>
            <a:endParaRPr lang="en-US" sz="1837" dirty="0"/>
          </a:p>
        </p:txBody>
      </p:sp>
      <p:sp>
        <p:nvSpPr>
          <p:cNvPr id="16" name="Text 12"/>
          <p:cNvSpPr/>
          <p:nvPr/>
        </p:nvSpPr>
        <p:spPr>
          <a:xfrm>
            <a:off x="4120396" y="2080022"/>
            <a:ext cx="2339340" cy="243007"/>
          </a:xfrm>
          <a:prstGeom prst="rect">
            <a:avLst/>
          </a:prstGeom>
          <a:noFill/>
          <a:ln/>
        </p:spPr>
        <p:txBody>
          <a:bodyPr wrap="none" rtlCol="0" anchor="t"/>
          <a:lstStyle/>
          <a:p>
            <a:pPr marL="0" indent="0" algn="r">
              <a:lnSpc>
                <a:spcPts val="1914"/>
              </a:lnSpc>
              <a:buNone/>
            </a:pPr>
            <a:r>
              <a:rPr lang="en-US" sz="1531" dirty="0">
                <a:solidFill>
                  <a:srgbClr val="DCD7E5"/>
                </a:solidFill>
                <a:latin typeface="Montserrat" pitchFamily="34" charset="0"/>
                <a:ea typeface="Montserrat" pitchFamily="34" charset="-122"/>
                <a:cs typeface="Montserrat" pitchFamily="34" charset="-120"/>
              </a:rPr>
              <a:t>Шаг 2: Фильтр Лапласа</a:t>
            </a:r>
            <a:endParaRPr lang="en-US" sz="1531" dirty="0"/>
          </a:p>
        </p:txBody>
      </p:sp>
      <p:sp>
        <p:nvSpPr>
          <p:cNvPr id="17" name="Text 13"/>
          <p:cNvSpPr/>
          <p:nvPr/>
        </p:nvSpPr>
        <p:spPr>
          <a:xfrm>
            <a:off x="1300163" y="2416254"/>
            <a:ext cx="5159573" cy="2305765"/>
          </a:xfrm>
          <a:prstGeom prst="rect">
            <a:avLst/>
          </a:prstGeom>
          <a:noFill/>
          <a:ln/>
        </p:spPr>
        <p:txBody>
          <a:bodyPr wrap="square" rtlCol="0" anchor="t"/>
          <a:lstStyle/>
          <a:p>
            <a:pPr marL="0" indent="0" algn="r">
              <a:lnSpc>
                <a:spcPts val="1960"/>
              </a:lnSpc>
              <a:buNone/>
            </a:pPr>
            <a:r>
              <a:rPr lang="en-US" sz="1225" dirty="0">
                <a:solidFill>
                  <a:srgbClr val="DCD7E5"/>
                </a:solidFill>
                <a:latin typeface="Heebo" pitchFamily="34" charset="0"/>
                <a:ea typeface="Heebo" pitchFamily="34" charset="-122"/>
                <a:cs typeface="Heebo" pitchFamily="34" charset="-120"/>
              </a:rPr>
              <a:t>Он является дифференциальным оператором второй производной.Так как производная по оси x или y представляет собой изменение интенсивности пикселей вдоль соответствующей оси, мы можем зафиксировать резкие переходы интенсивности пикселя, которые покажут нам, что пиксель может быть границей. Следовательно,фильтр Лапласа полезен для выделения границ и деталей, так как он подчеркивает места, где интенсивность быстро изменяется.</a:t>
            </a:r>
            <a:endParaRPr lang="en-US" sz="1225" dirty="0"/>
          </a:p>
        </p:txBody>
      </p:sp>
      <p:sp>
        <p:nvSpPr>
          <p:cNvPr id="18" name="Shape 14"/>
          <p:cNvSpPr/>
          <p:nvPr/>
        </p:nvSpPr>
        <p:spPr>
          <a:xfrm>
            <a:off x="7490162" y="4347746"/>
            <a:ext cx="544354" cy="31075"/>
          </a:xfrm>
          <a:prstGeom prst="roundRect">
            <a:avLst>
              <a:gd name="adj" fmla="val 225238"/>
            </a:avLst>
          </a:prstGeom>
          <a:solidFill>
            <a:srgbClr val="481782"/>
          </a:solidFill>
          <a:ln/>
        </p:spPr>
        <p:txBody>
          <a:bodyPr/>
          <a:lstStyle/>
          <a:p>
            <a:endParaRPr lang="ru-RU"/>
          </a:p>
        </p:txBody>
      </p:sp>
      <p:sp>
        <p:nvSpPr>
          <p:cNvPr id="19" name="Shape 15"/>
          <p:cNvSpPr/>
          <p:nvPr/>
        </p:nvSpPr>
        <p:spPr>
          <a:xfrm>
            <a:off x="7140238" y="4188381"/>
            <a:ext cx="349925" cy="349925"/>
          </a:xfrm>
          <a:prstGeom prst="roundRect">
            <a:avLst>
              <a:gd name="adj" fmla="val 20002"/>
            </a:avLst>
          </a:prstGeom>
          <a:solidFill>
            <a:srgbClr val="3C136D"/>
          </a:solidFill>
          <a:ln w="9644">
            <a:solidFill>
              <a:srgbClr val="481782"/>
            </a:solidFill>
            <a:prstDash val="solid"/>
          </a:ln>
        </p:spPr>
        <p:txBody>
          <a:bodyPr/>
          <a:lstStyle/>
          <a:p>
            <a:endParaRPr lang="ru-RU"/>
          </a:p>
        </p:txBody>
      </p:sp>
      <p:sp>
        <p:nvSpPr>
          <p:cNvPr id="20" name="Text 16"/>
          <p:cNvSpPr/>
          <p:nvPr/>
        </p:nvSpPr>
        <p:spPr>
          <a:xfrm>
            <a:off x="7250370" y="4217432"/>
            <a:ext cx="129540" cy="291703"/>
          </a:xfrm>
          <a:prstGeom prst="rect">
            <a:avLst/>
          </a:prstGeom>
          <a:noFill/>
          <a:ln/>
        </p:spPr>
        <p:txBody>
          <a:bodyPr wrap="none" rtlCol="0" anchor="t"/>
          <a:lstStyle/>
          <a:p>
            <a:pPr marL="0" indent="0" algn="ctr">
              <a:lnSpc>
                <a:spcPts val="2296"/>
              </a:lnSpc>
              <a:buNone/>
            </a:pPr>
            <a:r>
              <a:rPr lang="en-US" sz="1837" dirty="0">
                <a:solidFill>
                  <a:srgbClr val="DCD7E5"/>
                </a:solidFill>
                <a:latin typeface="Montserrat" pitchFamily="34" charset="0"/>
                <a:ea typeface="Montserrat" pitchFamily="34" charset="-122"/>
                <a:cs typeface="Montserrat" pitchFamily="34" charset="-120"/>
              </a:rPr>
              <a:t>3</a:t>
            </a:r>
            <a:endParaRPr lang="en-US" sz="1837" dirty="0"/>
          </a:p>
        </p:txBody>
      </p:sp>
      <p:sp>
        <p:nvSpPr>
          <p:cNvPr id="21" name="Text 17"/>
          <p:cNvSpPr/>
          <p:nvPr/>
        </p:nvSpPr>
        <p:spPr>
          <a:xfrm>
            <a:off x="8170664" y="4222433"/>
            <a:ext cx="2628900" cy="243007"/>
          </a:xfrm>
          <a:prstGeom prst="rect">
            <a:avLst/>
          </a:prstGeom>
          <a:noFill/>
          <a:ln/>
        </p:spPr>
        <p:txBody>
          <a:bodyPr wrap="none" rtlCol="0" anchor="t"/>
          <a:lstStyle/>
          <a:p>
            <a:pPr marL="0" indent="0" algn="l">
              <a:lnSpc>
                <a:spcPts val="1914"/>
              </a:lnSpc>
              <a:buNone/>
            </a:pPr>
            <a:r>
              <a:rPr lang="en-US" sz="1531" dirty="0">
                <a:solidFill>
                  <a:srgbClr val="DCD7E5"/>
                </a:solidFill>
                <a:latin typeface="Montserrat" pitchFamily="34" charset="0"/>
                <a:ea typeface="Montserrat" pitchFamily="34" charset="-122"/>
                <a:cs typeface="Montserrat" pitchFamily="34" charset="-120"/>
              </a:rPr>
              <a:t>Шаг 3: Операция Свертки</a:t>
            </a:r>
            <a:endParaRPr lang="en-US" sz="1531" dirty="0"/>
          </a:p>
        </p:txBody>
      </p:sp>
      <p:sp>
        <p:nvSpPr>
          <p:cNvPr id="22" name="Text 18"/>
          <p:cNvSpPr/>
          <p:nvPr/>
        </p:nvSpPr>
        <p:spPr>
          <a:xfrm>
            <a:off x="8170664" y="4558665"/>
            <a:ext cx="6177856" cy="2130445"/>
          </a:xfrm>
          <a:prstGeom prst="rect">
            <a:avLst/>
          </a:prstGeom>
          <a:noFill/>
          <a:ln/>
        </p:spPr>
        <p:txBody>
          <a:bodyPr wrap="square" rtlCol="0" anchor="t"/>
          <a:lstStyle/>
          <a:p>
            <a:pPr marL="0" indent="0" algn="l">
              <a:lnSpc>
                <a:spcPts val="1960"/>
              </a:lnSpc>
              <a:buNone/>
            </a:pPr>
            <a:r>
              <a:rPr lang="en-US" sz="1225" dirty="0">
                <a:solidFill>
                  <a:srgbClr val="DCD7E5"/>
                </a:solidFill>
                <a:latin typeface="Heebo" pitchFamily="34" charset="0"/>
                <a:ea typeface="Heebo" pitchFamily="34" charset="-122"/>
                <a:cs typeface="Heebo" pitchFamily="34" charset="-120"/>
              </a:rPr>
              <a:t>Ядро Лапласа (3x3 матрица) позиционируется над каждым пикселем изображения.Каждый элемент ядра Лапласа умножается на соответствующий пиксель изображения.Результаты умножения суммируются для получения нового значения для центрального пикселя.Полученное значение становится значением центрального пикселя в новом изображении.Эти операции повторяются для каждого пикселя на изображении.Результат свертки фильтра Лапласа — это изображение, в котором контуры и грани более явно выражены. </a:t>
            </a:r>
            <a:endParaRPr lang="en-US" sz="1225" dirty="0"/>
          </a:p>
        </p:txBody>
      </p:sp>
      <p:sp>
        <p:nvSpPr>
          <p:cNvPr id="24" name="Shape 20"/>
          <p:cNvSpPr/>
          <p:nvPr/>
        </p:nvSpPr>
        <p:spPr>
          <a:xfrm>
            <a:off x="7123508" y="5638294"/>
            <a:ext cx="349925" cy="349925"/>
          </a:xfrm>
          <a:prstGeom prst="roundRect">
            <a:avLst>
              <a:gd name="adj" fmla="val 20002"/>
            </a:avLst>
          </a:prstGeom>
          <a:solidFill>
            <a:srgbClr val="3C136D"/>
          </a:solidFill>
          <a:ln w="9644">
            <a:solidFill>
              <a:srgbClr val="481782"/>
            </a:solidFill>
            <a:prstDash val="solid"/>
          </a:ln>
        </p:spPr>
        <p:txBody>
          <a:bodyPr/>
          <a:lstStyle/>
          <a:p>
            <a:endParaRPr lang="ru-RU"/>
          </a:p>
        </p:txBody>
      </p:sp>
      <p:sp>
        <p:nvSpPr>
          <p:cNvPr id="25" name="Text 21"/>
          <p:cNvSpPr/>
          <p:nvPr/>
        </p:nvSpPr>
        <p:spPr>
          <a:xfrm>
            <a:off x="7197030" y="5623887"/>
            <a:ext cx="152400" cy="291703"/>
          </a:xfrm>
          <a:prstGeom prst="rect">
            <a:avLst/>
          </a:prstGeom>
          <a:noFill/>
          <a:ln/>
        </p:spPr>
        <p:txBody>
          <a:bodyPr wrap="none" rtlCol="0" anchor="t"/>
          <a:lstStyle/>
          <a:p>
            <a:pPr marL="0" indent="0" algn="ctr">
              <a:lnSpc>
                <a:spcPts val="2296"/>
              </a:lnSpc>
              <a:buNone/>
            </a:pPr>
            <a:r>
              <a:rPr lang="en-US" sz="1837" dirty="0">
                <a:solidFill>
                  <a:srgbClr val="DCD7E5"/>
                </a:solidFill>
                <a:latin typeface="Montserrat" pitchFamily="34" charset="0"/>
                <a:ea typeface="Montserrat" pitchFamily="34" charset="-122"/>
                <a:cs typeface="Montserrat" pitchFamily="34" charset="-120"/>
              </a:rPr>
              <a:t>4</a:t>
            </a:r>
            <a:endParaRPr lang="en-US" sz="1837" dirty="0"/>
          </a:p>
        </p:txBody>
      </p:sp>
      <p:sp>
        <p:nvSpPr>
          <p:cNvPr id="26" name="Text 22"/>
          <p:cNvSpPr/>
          <p:nvPr/>
        </p:nvSpPr>
        <p:spPr>
          <a:xfrm>
            <a:off x="3574463" y="5579150"/>
            <a:ext cx="2838569" cy="486013"/>
          </a:xfrm>
          <a:prstGeom prst="rect">
            <a:avLst/>
          </a:prstGeom>
          <a:noFill/>
          <a:ln/>
        </p:spPr>
        <p:txBody>
          <a:bodyPr wrap="square" rtlCol="0" anchor="t"/>
          <a:lstStyle/>
          <a:p>
            <a:pPr marL="0" indent="0" algn="r">
              <a:lnSpc>
                <a:spcPts val="1914"/>
              </a:lnSpc>
              <a:buNone/>
            </a:pPr>
            <a:r>
              <a:rPr lang="en-US" sz="1531" dirty="0">
                <a:solidFill>
                  <a:srgbClr val="DCD7E5"/>
                </a:solidFill>
                <a:latin typeface="Montserrat" pitchFamily="34" charset="0"/>
                <a:ea typeface="Montserrat" pitchFamily="34" charset="-122"/>
                <a:cs typeface="Montserrat" pitchFamily="34" charset="-120"/>
              </a:rPr>
              <a:t>Шаг 4: Нормировка изображения</a:t>
            </a:r>
            <a:endParaRPr lang="en-US" sz="1531" dirty="0"/>
          </a:p>
        </p:txBody>
      </p:sp>
      <p:sp>
        <p:nvSpPr>
          <p:cNvPr id="27" name="Text 23"/>
          <p:cNvSpPr/>
          <p:nvPr/>
        </p:nvSpPr>
        <p:spPr>
          <a:xfrm>
            <a:off x="829836" y="6221610"/>
            <a:ext cx="5583196" cy="586740"/>
          </a:xfrm>
          <a:prstGeom prst="rect">
            <a:avLst/>
          </a:prstGeom>
          <a:noFill/>
          <a:ln/>
        </p:spPr>
        <p:txBody>
          <a:bodyPr wrap="square" rtlCol="0" anchor="t"/>
          <a:lstStyle/>
          <a:p>
            <a:pPr marL="0" indent="0" algn="r">
              <a:lnSpc>
                <a:spcPts val="1960"/>
              </a:lnSpc>
              <a:buNone/>
            </a:pPr>
            <a:r>
              <a:rPr lang="en-US" sz="1225" dirty="0">
                <a:solidFill>
                  <a:srgbClr val="DCD7E5"/>
                </a:solidFill>
                <a:latin typeface="Heebo" pitchFamily="34" charset="0"/>
                <a:ea typeface="Heebo" pitchFamily="34" charset="-122"/>
                <a:cs typeface="Heebo" pitchFamily="34" charset="-120"/>
              </a:rPr>
              <a:t>Все значения в полученной матрице после свертки преобразуются в положительные значения с использованием функции </a:t>
            </a:r>
            <a:r>
              <a:rPr lang="en-US" sz="1225" dirty="0">
                <a:solidFill>
                  <a:srgbClr val="DCD7E5"/>
                </a:solidFill>
                <a:highlight>
                  <a:srgbClr val="240B41"/>
                </a:highlight>
                <a:latin typeface="Consolas" pitchFamily="34" charset="0"/>
                <a:ea typeface="Consolas" pitchFamily="34" charset="-122"/>
                <a:cs typeface="Consolas" pitchFamily="34" charset="-120"/>
              </a:rPr>
              <a:t>np.absolute()</a:t>
            </a:r>
            <a:r>
              <a:rPr lang="en-US" sz="1225" dirty="0">
                <a:solidFill>
                  <a:srgbClr val="DCD7E5"/>
                </a:solidFill>
                <a:latin typeface="Heebo" pitchFamily="34" charset="0"/>
                <a:ea typeface="Heebo" pitchFamily="34" charset="-122"/>
                <a:cs typeface="Heebo" pitchFamily="34" charset="-120"/>
              </a:rPr>
              <a:t>.</a:t>
            </a:r>
            <a:endParaRPr lang="en-US" sz="1225" dirty="0"/>
          </a:p>
        </p:txBody>
      </p:sp>
      <p:sp>
        <p:nvSpPr>
          <p:cNvPr id="28" name="Text 24"/>
          <p:cNvSpPr/>
          <p:nvPr/>
        </p:nvSpPr>
        <p:spPr>
          <a:xfrm>
            <a:off x="1141660" y="6803735"/>
            <a:ext cx="5271372" cy="891097"/>
          </a:xfrm>
          <a:prstGeom prst="rect">
            <a:avLst/>
          </a:prstGeom>
          <a:noFill/>
          <a:ln/>
        </p:spPr>
        <p:txBody>
          <a:bodyPr wrap="square" rtlCol="0" anchor="t"/>
          <a:lstStyle/>
          <a:p>
            <a:pPr marL="0" indent="0" algn="r">
              <a:lnSpc>
                <a:spcPts val="1960"/>
              </a:lnSpc>
              <a:buNone/>
            </a:pPr>
            <a:r>
              <a:rPr lang="en-US" sz="1225" dirty="0">
                <a:solidFill>
                  <a:srgbClr val="DCD7E5"/>
                </a:solidFill>
                <a:latin typeface="Heebo" pitchFamily="34" charset="0"/>
                <a:ea typeface="Heebo" pitchFamily="34" charset="-122"/>
                <a:cs typeface="Heebo" pitchFamily="34" charset="-120"/>
              </a:rPr>
              <a:t>Нормировка значений проводится для приведения интенсивности пикселей к диапазону от 0 до 1. Это достигается делением каждого значения на максимальное значение в матрице.</a:t>
            </a:r>
            <a:endParaRPr lang="en-US" sz="1225" dirty="0"/>
          </a:p>
        </p:txBody>
      </p:sp>
      <p:sp>
        <p:nvSpPr>
          <p:cNvPr id="29" name="Shape 25"/>
          <p:cNvSpPr/>
          <p:nvPr/>
        </p:nvSpPr>
        <p:spPr>
          <a:xfrm>
            <a:off x="7497186" y="6919581"/>
            <a:ext cx="544354" cy="31075"/>
          </a:xfrm>
          <a:prstGeom prst="roundRect">
            <a:avLst>
              <a:gd name="adj" fmla="val 225238"/>
            </a:avLst>
          </a:prstGeom>
          <a:solidFill>
            <a:srgbClr val="481782"/>
          </a:solidFill>
          <a:ln/>
        </p:spPr>
        <p:txBody>
          <a:bodyPr/>
          <a:lstStyle/>
          <a:p>
            <a:endParaRPr lang="ru-RU"/>
          </a:p>
        </p:txBody>
      </p:sp>
      <p:sp>
        <p:nvSpPr>
          <p:cNvPr id="30" name="Shape 26"/>
          <p:cNvSpPr/>
          <p:nvPr/>
        </p:nvSpPr>
        <p:spPr>
          <a:xfrm>
            <a:off x="7119188" y="6760157"/>
            <a:ext cx="349925" cy="349925"/>
          </a:xfrm>
          <a:prstGeom prst="roundRect">
            <a:avLst>
              <a:gd name="adj" fmla="val 20002"/>
            </a:avLst>
          </a:prstGeom>
          <a:solidFill>
            <a:srgbClr val="3C136D"/>
          </a:solidFill>
          <a:ln w="9644">
            <a:solidFill>
              <a:srgbClr val="481782"/>
            </a:solidFill>
            <a:prstDash val="solid"/>
          </a:ln>
        </p:spPr>
        <p:txBody>
          <a:bodyPr/>
          <a:lstStyle/>
          <a:p>
            <a:endParaRPr lang="ru-RU"/>
          </a:p>
        </p:txBody>
      </p:sp>
      <p:sp>
        <p:nvSpPr>
          <p:cNvPr id="31" name="Text 27"/>
          <p:cNvSpPr/>
          <p:nvPr/>
        </p:nvSpPr>
        <p:spPr>
          <a:xfrm>
            <a:off x="7235368" y="6744577"/>
            <a:ext cx="129540" cy="291703"/>
          </a:xfrm>
          <a:prstGeom prst="rect">
            <a:avLst/>
          </a:prstGeom>
          <a:noFill/>
          <a:ln/>
        </p:spPr>
        <p:txBody>
          <a:bodyPr wrap="none" rtlCol="0" anchor="t"/>
          <a:lstStyle/>
          <a:p>
            <a:pPr marL="0" indent="0" algn="ctr">
              <a:lnSpc>
                <a:spcPts val="2296"/>
              </a:lnSpc>
              <a:buNone/>
            </a:pPr>
            <a:r>
              <a:rPr lang="en-US" sz="1837" dirty="0">
                <a:solidFill>
                  <a:srgbClr val="DCD7E5"/>
                </a:solidFill>
                <a:latin typeface="Montserrat" pitchFamily="34" charset="0"/>
                <a:ea typeface="Montserrat" pitchFamily="34" charset="-122"/>
                <a:cs typeface="Montserrat" pitchFamily="34" charset="-120"/>
              </a:rPr>
              <a:t>5</a:t>
            </a:r>
            <a:endParaRPr lang="en-US" sz="1837" dirty="0"/>
          </a:p>
        </p:txBody>
      </p:sp>
      <p:sp>
        <p:nvSpPr>
          <p:cNvPr id="32" name="Text 28"/>
          <p:cNvSpPr/>
          <p:nvPr/>
        </p:nvSpPr>
        <p:spPr>
          <a:xfrm>
            <a:off x="8166344" y="6660131"/>
            <a:ext cx="2838569" cy="486013"/>
          </a:xfrm>
          <a:prstGeom prst="rect">
            <a:avLst/>
          </a:prstGeom>
          <a:noFill/>
          <a:ln/>
        </p:spPr>
        <p:txBody>
          <a:bodyPr wrap="square" rtlCol="0" anchor="t"/>
          <a:lstStyle/>
          <a:p>
            <a:pPr marL="0" indent="0" algn="l">
              <a:lnSpc>
                <a:spcPts val="1914"/>
              </a:lnSpc>
              <a:buNone/>
            </a:pPr>
            <a:r>
              <a:rPr lang="en-US" sz="1531" dirty="0">
                <a:solidFill>
                  <a:srgbClr val="DCD7E5"/>
                </a:solidFill>
                <a:latin typeface="Montserrat" pitchFamily="34" charset="0"/>
                <a:ea typeface="Montserrat" pitchFamily="34" charset="-122"/>
                <a:cs typeface="Montserrat" pitchFamily="34" charset="-120"/>
              </a:rPr>
              <a:t>Шаг 5: Пороговая фильтрация</a:t>
            </a:r>
            <a:endParaRPr lang="en-US" sz="1531" dirty="0"/>
          </a:p>
        </p:txBody>
      </p:sp>
      <p:sp>
        <p:nvSpPr>
          <p:cNvPr id="33" name="Text 29"/>
          <p:cNvSpPr/>
          <p:nvPr/>
        </p:nvSpPr>
        <p:spPr>
          <a:xfrm>
            <a:off x="8166345" y="7292221"/>
            <a:ext cx="6561392" cy="1522809"/>
          </a:xfrm>
          <a:prstGeom prst="rect">
            <a:avLst/>
          </a:prstGeom>
          <a:noFill/>
          <a:ln/>
        </p:spPr>
        <p:txBody>
          <a:bodyPr wrap="square" rtlCol="0" anchor="t"/>
          <a:lstStyle/>
          <a:p>
            <a:pPr marL="0" indent="0" algn="l">
              <a:lnSpc>
                <a:spcPts val="1960"/>
              </a:lnSpc>
              <a:buNone/>
            </a:pPr>
            <a:r>
              <a:rPr lang="en-US" sz="1225" dirty="0">
                <a:solidFill>
                  <a:srgbClr val="DCD7E5"/>
                </a:solidFill>
                <a:latin typeface="Heebo" pitchFamily="34" charset="0"/>
                <a:ea typeface="Heebo" pitchFamily="34" charset="-122"/>
                <a:cs typeface="Heebo" pitchFamily="34" charset="-120"/>
              </a:rPr>
              <a:t>Задается пороговое значение </a:t>
            </a:r>
            <a:r>
              <a:rPr lang="en-US" sz="1225" dirty="0">
                <a:solidFill>
                  <a:srgbClr val="DCD7E5"/>
                </a:solidFill>
                <a:highlight>
                  <a:srgbClr val="240B41"/>
                </a:highlight>
                <a:latin typeface="Consolas" pitchFamily="34" charset="0"/>
                <a:ea typeface="Consolas" pitchFamily="34" charset="-122"/>
                <a:cs typeface="Consolas" pitchFamily="34" charset="-120"/>
              </a:rPr>
              <a:t>bound</a:t>
            </a:r>
            <a:r>
              <a:rPr lang="en-US" sz="1225" dirty="0">
                <a:solidFill>
                  <a:srgbClr val="DCD7E5"/>
                </a:solidFill>
                <a:latin typeface="Heebo" pitchFamily="34" charset="0"/>
                <a:ea typeface="Heebo" pitchFamily="34" charset="-122"/>
                <a:cs typeface="Heebo" pitchFamily="34" charset="-120"/>
              </a:rPr>
              <a:t>, и применяется для выделения границ. Если значение после нормировки больше или равно </a:t>
            </a:r>
            <a:r>
              <a:rPr lang="en-US" sz="1225" dirty="0">
                <a:solidFill>
                  <a:srgbClr val="DCD7E5"/>
                </a:solidFill>
                <a:highlight>
                  <a:srgbClr val="240B41"/>
                </a:highlight>
                <a:latin typeface="Consolas" pitchFamily="34" charset="0"/>
                <a:ea typeface="Consolas" pitchFamily="34" charset="-122"/>
                <a:cs typeface="Consolas" pitchFamily="34" charset="-120"/>
              </a:rPr>
              <a:t>bound</a:t>
            </a:r>
            <a:r>
              <a:rPr lang="en-US" sz="1225" dirty="0">
                <a:solidFill>
                  <a:srgbClr val="DCD7E5"/>
                </a:solidFill>
                <a:latin typeface="Heebo" pitchFamily="34" charset="0"/>
                <a:ea typeface="Heebo" pitchFamily="34" charset="-122"/>
                <a:cs typeface="Heebo" pitchFamily="34" charset="-120"/>
              </a:rPr>
              <a:t>, то пиксель становится белым (255), иначе черным (0).</a:t>
            </a:r>
            <a:endParaRPr lang="en-US" sz="1225" dirty="0"/>
          </a:p>
        </p:txBody>
      </p:sp>
      <p:sp>
        <p:nvSpPr>
          <p:cNvPr id="35" name="Shape 25">
            <a:extLst>
              <a:ext uri="{FF2B5EF4-FFF2-40B4-BE49-F238E27FC236}">
                <a16:creationId xmlns:a16="http://schemas.microsoft.com/office/drawing/2014/main" id="{3749B470-A0C0-D71C-430A-8E7F18CCCAA5}"/>
              </a:ext>
            </a:extLst>
          </p:cNvPr>
          <p:cNvSpPr/>
          <p:nvPr/>
        </p:nvSpPr>
        <p:spPr>
          <a:xfrm>
            <a:off x="6597461" y="5806618"/>
            <a:ext cx="544354" cy="31075"/>
          </a:xfrm>
          <a:prstGeom prst="roundRect">
            <a:avLst>
              <a:gd name="adj" fmla="val 225238"/>
            </a:avLst>
          </a:prstGeom>
          <a:solidFill>
            <a:srgbClr val="481782"/>
          </a:solidFill>
          <a:ln/>
        </p:spPr>
        <p:txBody>
          <a:bodyPr/>
          <a:lstStyle/>
          <a:p>
            <a:endParaRPr lang="ru-RU"/>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txBody>
          <a:bodyPr/>
          <a:lstStyle/>
          <a:p>
            <a:endParaRPr lang="ru-RU"/>
          </a:p>
        </p:txBody>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D0A2C">
              <a:alpha val="80000"/>
            </a:srgbClr>
          </a:solidFill>
          <a:ln/>
        </p:spPr>
        <p:txBody>
          <a:bodyPr/>
          <a:lstStyle/>
          <a:p>
            <a:endParaRPr lang="ru-RU"/>
          </a:p>
        </p:txBody>
      </p:sp>
      <p:sp>
        <p:nvSpPr>
          <p:cNvPr id="6" name="Text 2"/>
          <p:cNvSpPr/>
          <p:nvPr/>
        </p:nvSpPr>
        <p:spPr>
          <a:xfrm>
            <a:off x="3512820" y="738307"/>
            <a:ext cx="7604760" cy="555427"/>
          </a:xfrm>
          <a:prstGeom prst="rect">
            <a:avLst/>
          </a:prstGeom>
          <a:noFill/>
          <a:ln/>
        </p:spPr>
        <p:txBody>
          <a:bodyPr wrap="none" rtlCol="0" anchor="t"/>
          <a:lstStyle/>
          <a:p>
            <a:pPr marL="0" indent="0" algn="ctr">
              <a:lnSpc>
                <a:spcPts val="4374"/>
              </a:lnSpc>
              <a:buNone/>
            </a:pPr>
            <a:r>
              <a:rPr lang="en-US" sz="3499" b="1" dirty="0">
                <a:solidFill>
                  <a:srgbClr val="F2F0F4"/>
                </a:solidFill>
                <a:latin typeface="Montserrat" pitchFamily="34" charset="0"/>
                <a:ea typeface="Montserrat" pitchFamily="34" charset="-122"/>
                <a:cs typeface="Montserrat" pitchFamily="34" charset="-120"/>
              </a:rPr>
              <a:t>Параметры алгоритма Лапласа</a:t>
            </a:r>
            <a:endParaRPr lang="en-US" sz="3499" dirty="0"/>
          </a:p>
        </p:txBody>
      </p:sp>
      <p:sp>
        <p:nvSpPr>
          <p:cNvPr id="7" name="Text 3"/>
          <p:cNvSpPr/>
          <p:nvPr/>
        </p:nvSpPr>
        <p:spPr>
          <a:xfrm>
            <a:off x="2037993" y="1543645"/>
            <a:ext cx="10554414"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Рассмотрим три основных параметра алгоритма Лапласа.Всего было сделано 27 обработок для каждого изображения с разными значениями параметров.</a:t>
            </a:r>
            <a:endParaRPr lang="en-US" sz="1750" dirty="0"/>
          </a:p>
        </p:txBody>
      </p:sp>
      <p:sp>
        <p:nvSpPr>
          <p:cNvPr id="8" name="Shape 4"/>
          <p:cNvSpPr/>
          <p:nvPr/>
        </p:nvSpPr>
        <p:spPr>
          <a:xfrm>
            <a:off x="2037993" y="2677954"/>
            <a:ext cx="499943" cy="499943"/>
          </a:xfrm>
          <a:prstGeom prst="roundRect">
            <a:avLst>
              <a:gd name="adj" fmla="val 20000"/>
            </a:avLst>
          </a:prstGeom>
          <a:solidFill>
            <a:srgbClr val="3C136D"/>
          </a:solidFill>
          <a:ln w="13811">
            <a:solidFill>
              <a:srgbClr val="481782"/>
            </a:solidFill>
            <a:prstDash val="solid"/>
          </a:ln>
        </p:spPr>
        <p:txBody>
          <a:bodyPr/>
          <a:lstStyle/>
          <a:p>
            <a:endParaRPr lang="ru-RU"/>
          </a:p>
        </p:txBody>
      </p:sp>
      <p:sp>
        <p:nvSpPr>
          <p:cNvPr id="9" name="Text 5"/>
          <p:cNvSpPr/>
          <p:nvPr/>
        </p:nvSpPr>
        <p:spPr>
          <a:xfrm>
            <a:off x="2226945" y="2719626"/>
            <a:ext cx="12192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1</a:t>
            </a:r>
            <a:endParaRPr lang="en-US" sz="2624" dirty="0"/>
          </a:p>
        </p:txBody>
      </p:sp>
      <p:sp>
        <p:nvSpPr>
          <p:cNvPr id="10" name="Text 6"/>
          <p:cNvSpPr/>
          <p:nvPr/>
        </p:nvSpPr>
        <p:spPr>
          <a:xfrm>
            <a:off x="2760107" y="2754273"/>
            <a:ext cx="2221944"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Размер ядра</a:t>
            </a:r>
            <a:endParaRPr lang="en-US" sz="2187" dirty="0"/>
          </a:p>
        </p:txBody>
      </p:sp>
      <p:sp>
        <p:nvSpPr>
          <p:cNvPr id="11" name="Text 7"/>
          <p:cNvSpPr/>
          <p:nvPr/>
        </p:nvSpPr>
        <p:spPr>
          <a:xfrm>
            <a:off x="2760107" y="3234690"/>
            <a:ext cx="2647950" cy="3380423"/>
          </a:xfrm>
          <a:prstGeom prst="rect">
            <a:avLst/>
          </a:prstGeom>
          <a:noFill/>
          <a:ln/>
        </p:spPr>
        <p:txBody>
          <a:bodyPr wrap="square" rtlCol="0" anchor="t"/>
          <a:lstStyle/>
          <a:p>
            <a:pPr marL="0" indent="0">
              <a:lnSpc>
                <a:spcPts val="2799"/>
              </a:lnSpc>
              <a:buNone/>
            </a:pPr>
            <a:r>
              <a:rPr lang="ru-RU" sz="1750" dirty="0">
                <a:solidFill>
                  <a:srgbClr val="DCD7E5"/>
                </a:solidFill>
                <a:latin typeface="Heebo" pitchFamily="34" charset="0"/>
                <a:ea typeface="Heebo" pitchFamily="34" charset="-122"/>
                <a:cs typeface="Heebo" pitchFamily="34" charset="-120"/>
              </a:rPr>
              <a:t>Используется для размытия изображения</a:t>
            </a:r>
            <a:r>
              <a:rPr lang="en-US" sz="1750" dirty="0">
                <a:solidFill>
                  <a:srgbClr val="DCD7E5"/>
                </a:solidFill>
                <a:latin typeface="Heebo" pitchFamily="34" charset="0"/>
                <a:ea typeface="Heebo" pitchFamily="34" charset="-122"/>
                <a:cs typeface="Heebo" pitchFamily="34" charset="-120"/>
              </a:rPr>
              <a:t>.Чем больше ядро, </a:t>
            </a:r>
            <a:r>
              <a:rPr lang="en-US" sz="1750" dirty="0" err="1">
                <a:solidFill>
                  <a:srgbClr val="DCD7E5"/>
                </a:solidFill>
                <a:latin typeface="Heebo" pitchFamily="34" charset="0"/>
                <a:ea typeface="Heebo" pitchFamily="34" charset="-122"/>
                <a:cs typeface="Heebo" pitchFamily="34" charset="-120"/>
              </a:rPr>
              <a:t>тем</a:t>
            </a:r>
            <a:r>
              <a:rPr lang="en-US" sz="1750" dirty="0">
                <a:solidFill>
                  <a:srgbClr val="DCD7E5"/>
                </a:solidFill>
                <a:latin typeface="Heebo" pitchFamily="34" charset="0"/>
                <a:ea typeface="Heebo" pitchFamily="34" charset="-122"/>
                <a:cs typeface="Heebo" pitchFamily="34" charset="-120"/>
              </a:rPr>
              <a:t> </a:t>
            </a:r>
            <a:r>
              <a:rPr lang="ru-RU" sz="1750" dirty="0">
                <a:solidFill>
                  <a:srgbClr val="DCD7E5"/>
                </a:solidFill>
                <a:latin typeface="Heebo" pitchFamily="34" charset="0"/>
                <a:ea typeface="Heebo" pitchFamily="34" charset="-122"/>
                <a:cs typeface="Heebo" pitchFamily="34" charset="-120"/>
              </a:rPr>
              <a:t>более размытое будет изображение</a:t>
            </a:r>
            <a:r>
              <a:rPr lang="en-US" sz="1750" dirty="0">
                <a:solidFill>
                  <a:srgbClr val="DCD7E5"/>
                </a:solidFill>
                <a:latin typeface="Heebo" pitchFamily="34" charset="0"/>
                <a:ea typeface="Heebo" pitchFamily="34" charset="-122"/>
                <a:cs typeface="Heebo" pitchFamily="34" charset="-120"/>
              </a:rPr>
              <a:t>.В нашей программе мы использовали значения 3,5,9.</a:t>
            </a:r>
            <a:endParaRPr lang="en-US" sz="1750" dirty="0"/>
          </a:p>
        </p:txBody>
      </p:sp>
      <p:sp>
        <p:nvSpPr>
          <p:cNvPr id="12" name="Shape 8"/>
          <p:cNvSpPr/>
          <p:nvPr/>
        </p:nvSpPr>
        <p:spPr>
          <a:xfrm>
            <a:off x="5630228" y="2677954"/>
            <a:ext cx="499943" cy="499943"/>
          </a:xfrm>
          <a:prstGeom prst="roundRect">
            <a:avLst>
              <a:gd name="adj" fmla="val 20000"/>
            </a:avLst>
          </a:prstGeom>
          <a:solidFill>
            <a:srgbClr val="3C136D"/>
          </a:solidFill>
          <a:ln w="13811">
            <a:solidFill>
              <a:srgbClr val="481782"/>
            </a:solidFill>
            <a:prstDash val="solid"/>
          </a:ln>
        </p:spPr>
        <p:txBody>
          <a:bodyPr/>
          <a:lstStyle/>
          <a:p>
            <a:endParaRPr lang="ru-RU"/>
          </a:p>
        </p:txBody>
      </p:sp>
      <p:sp>
        <p:nvSpPr>
          <p:cNvPr id="13" name="Text 9"/>
          <p:cNvSpPr/>
          <p:nvPr/>
        </p:nvSpPr>
        <p:spPr>
          <a:xfrm>
            <a:off x="5784890" y="2719626"/>
            <a:ext cx="19050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2</a:t>
            </a:r>
            <a:endParaRPr lang="en-US" sz="2624" dirty="0"/>
          </a:p>
        </p:txBody>
      </p:sp>
      <p:sp>
        <p:nvSpPr>
          <p:cNvPr id="14" name="Text 10"/>
          <p:cNvSpPr/>
          <p:nvPr/>
        </p:nvSpPr>
        <p:spPr>
          <a:xfrm>
            <a:off x="6352342" y="2754273"/>
            <a:ext cx="2647950" cy="694373"/>
          </a:xfrm>
          <a:prstGeom prst="rect">
            <a:avLst/>
          </a:prstGeom>
          <a:noFill/>
          <a:ln/>
        </p:spPr>
        <p:txBody>
          <a:bodyPr wrap="squar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Стандартное отклонение</a:t>
            </a:r>
            <a:endParaRPr lang="en-US" sz="2187" dirty="0"/>
          </a:p>
        </p:txBody>
      </p:sp>
      <p:sp>
        <p:nvSpPr>
          <p:cNvPr id="15" name="Text 11"/>
          <p:cNvSpPr/>
          <p:nvPr/>
        </p:nvSpPr>
        <p:spPr>
          <a:xfrm>
            <a:off x="6352342" y="3581876"/>
            <a:ext cx="2647950" cy="3198614"/>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Определяет степень размытия изображения перед применением оператора Лапласа.Чем меньше значение, тем более четкий результат. В нашей программе мы использовали значения 5,10,100.</a:t>
            </a:r>
            <a:endParaRPr lang="en-US" sz="1750" dirty="0"/>
          </a:p>
        </p:txBody>
      </p:sp>
      <p:sp>
        <p:nvSpPr>
          <p:cNvPr id="16" name="Shape 12"/>
          <p:cNvSpPr/>
          <p:nvPr/>
        </p:nvSpPr>
        <p:spPr>
          <a:xfrm>
            <a:off x="9222462" y="2677954"/>
            <a:ext cx="499943" cy="499943"/>
          </a:xfrm>
          <a:prstGeom prst="roundRect">
            <a:avLst>
              <a:gd name="adj" fmla="val 20000"/>
            </a:avLst>
          </a:prstGeom>
          <a:solidFill>
            <a:srgbClr val="3C136D"/>
          </a:solidFill>
          <a:ln w="13811">
            <a:solidFill>
              <a:srgbClr val="481782"/>
            </a:solidFill>
            <a:prstDash val="solid"/>
          </a:ln>
        </p:spPr>
        <p:txBody>
          <a:bodyPr/>
          <a:lstStyle/>
          <a:p>
            <a:endParaRPr lang="ru-RU"/>
          </a:p>
        </p:txBody>
      </p:sp>
      <p:sp>
        <p:nvSpPr>
          <p:cNvPr id="17" name="Text 13"/>
          <p:cNvSpPr/>
          <p:nvPr/>
        </p:nvSpPr>
        <p:spPr>
          <a:xfrm>
            <a:off x="9377124" y="2719626"/>
            <a:ext cx="19050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3</a:t>
            </a:r>
            <a:endParaRPr lang="en-US" sz="2624" dirty="0"/>
          </a:p>
        </p:txBody>
      </p:sp>
      <p:sp>
        <p:nvSpPr>
          <p:cNvPr id="18" name="Text 14"/>
          <p:cNvSpPr/>
          <p:nvPr/>
        </p:nvSpPr>
        <p:spPr>
          <a:xfrm>
            <a:off x="9944576" y="2754273"/>
            <a:ext cx="2647950" cy="694373"/>
          </a:xfrm>
          <a:prstGeom prst="rect">
            <a:avLst/>
          </a:prstGeom>
          <a:noFill/>
          <a:ln/>
        </p:spPr>
        <p:txBody>
          <a:bodyPr wrap="squar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Пороговое значение</a:t>
            </a:r>
            <a:endParaRPr lang="en-US" sz="2187" dirty="0"/>
          </a:p>
        </p:txBody>
      </p:sp>
      <p:sp>
        <p:nvSpPr>
          <p:cNvPr id="19" name="Text 15"/>
          <p:cNvSpPr/>
          <p:nvPr/>
        </p:nvSpPr>
        <p:spPr>
          <a:xfrm>
            <a:off x="9944575" y="3581876"/>
            <a:ext cx="4100037" cy="3909417"/>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Определяет минимальную и максимальную амплитуду границы, которая будет считаться значимой.Помогает не выделять мелкие детали.В нашей программе мы использовали значения [0.1,0.7],[0.3,0.8],[0.4,0.9].</a:t>
            </a:r>
            <a:endParaRPr lang="en-US" sz="175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884801"/>
          </a:xfrm>
          <a:prstGeom prst="rect">
            <a:avLst/>
          </a:prstGeom>
          <a:solidFill>
            <a:srgbClr val="0D0A2C">
              <a:alpha val="75000"/>
            </a:srgbClr>
          </a:solidFill>
          <a:ln w="9644">
            <a:solidFill>
              <a:srgbClr val="FFFFFF">
                <a:alpha val="16000"/>
              </a:srgbClr>
            </a:solidFill>
            <a:prstDash val="solid"/>
          </a:ln>
        </p:spPr>
        <p:txBody>
          <a:bodyPr/>
          <a:lstStyle/>
          <a:p>
            <a:endParaRPr lang="ru-RU"/>
          </a:p>
        </p:txBody>
      </p:sp>
      <p:pic>
        <p:nvPicPr>
          <p:cNvPr id="4" name="Image 1" descr="preencoded.png"/>
          <p:cNvPicPr>
            <a:picLocks noChangeAspect="1"/>
          </p:cNvPicPr>
          <p:nvPr/>
        </p:nvPicPr>
        <p:blipFill>
          <a:blip r:embed="rId4"/>
          <a:stretch>
            <a:fillRect/>
          </a:stretch>
        </p:blipFill>
        <p:spPr>
          <a:xfrm>
            <a:off x="0" y="0"/>
            <a:ext cx="14630400" cy="8884801"/>
          </a:xfrm>
          <a:prstGeom prst="rect">
            <a:avLst/>
          </a:prstGeom>
        </p:spPr>
      </p:pic>
      <p:sp>
        <p:nvSpPr>
          <p:cNvPr id="5" name="Shape 1"/>
          <p:cNvSpPr/>
          <p:nvPr/>
        </p:nvSpPr>
        <p:spPr>
          <a:xfrm>
            <a:off x="0" y="-37656"/>
            <a:ext cx="14630400" cy="8884801"/>
          </a:xfrm>
          <a:prstGeom prst="rect">
            <a:avLst/>
          </a:prstGeom>
          <a:solidFill>
            <a:srgbClr val="0D0A2C">
              <a:alpha val="80000"/>
            </a:srgbClr>
          </a:solidFill>
          <a:ln/>
        </p:spPr>
        <p:txBody>
          <a:bodyPr/>
          <a:lstStyle/>
          <a:p>
            <a:endParaRPr lang="ru-RU"/>
          </a:p>
        </p:txBody>
      </p:sp>
      <p:sp>
        <p:nvSpPr>
          <p:cNvPr id="6" name="Text 2"/>
          <p:cNvSpPr/>
          <p:nvPr/>
        </p:nvSpPr>
        <p:spPr>
          <a:xfrm>
            <a:off x="3621167" y="427673"/>
            <a:ext cx="7388066" cy="1458039"/>
          </a:xfrm>
          <a:prstGeom prst="rect">
            <a:avLst/>
          </a:prstGeom>
          <a:noFill/>
          <a:ln/>
        </p:spPr>
        <p:txBody>
          <a:bodyPr wrap="square" rtlCol="0" anchor="t"/>
          <a:lstStyle/>
          <a:p>
            <a:pPr marL="0" indent="0" algn="ctr">
              <a:lnSpc>
                <a:spcPts val="3827"/>
              </a:lnSpc>
              <a:buNone/>
            </a:pPr>
            <a:r>
              <a:rPr lang="en-US" sz="3062" dirty="0">
                <a:solidFill>
                  <a:srgbClr val="F2F0F4"/>
                </a:solidFill>
                <a:latin typeface="Montserrat" pitchFamily="34" charset="0"/>
                <a:ea typeface="Montserrat" pitchFamily="34" charset="-122"/>
                <a:cs typeface="Montserrat" pitchFamily="34" charset="-120"/>
              </a:rPr>
              <a:t>Результаты работы алгоритма для значения стандартного </a:t>
            </a:r>
            <a:r>
              <a:rPr lang="en-US" sz="3062" dirty="0" err="1">
                <a:solidFill>
                  <a:srgbClr val="F2F0F4"/>
                </a:solidFill>
                <a:latin typeface="Montserrat" pitchFamily="34" charset="0"/>
                <a:ea typeface="Montserrat" pitchFamily="34" charset="-122"/>
                <a:cs typeface="Montserrat" pitchFamily="34" charset="-120"/>
              </a:rPr>
              <a:t>отклонения</a:t>
            </a:r>
            <a:r>
              <a:rPr lang="en-US" sz="3062" dirty="0">
                <a:solidFill>
                  <a:srgbClr val="F2F0F4"/>
                </a:solidFill>
                <a:latin typeface="Montserrat" pitchFamily="34" charset="0"/>
                <a:ea typeface="Montserrat" pitchFamily="34" charset="-122"/>
                <a:cs typeface="Montserrat" pitchFamily="34" charset="-120"/>
              </a:rPr>
              <a:t>=</a:t>
            </a:r>
            <a:r>
              <a:rPr lang="ru-RU" sz="3062" dirty="0">
                <a:solidFill>
                  <a:srgbClr val="F2F0F4"/>
                </a:solidFill>
                <a:latin typeface="Montserrat" pitchFamily="34" charset="0"/>
                <a:ea typeface="Montserrat" pitchFamily="34" charset="-122"/>
                <a:cs typeface="Montserrat" pitchFamily="34" charset="-120"/>
              </a:rPr>
              <a:t>5</a:t>
            </a:r>
            <a:r>
              <a:rPr lang="en-US" sz="3062" dirty="0">
                <a:solidFill>
                  <a:srgbClr val="F2F0F4"/>
                </a:solidFill>
                <a:latin typeface="Montserrat" pitchFamily="34" charset="0"/>
                <a:ea typeface="Montserrat" pitchFamily="34" charset="-122"/>
                <a:cs typeface="Montserrat" pitchFamily="34" charset="-120"/>
              </a:rPr>
              <a:t> </a:t>
            </a:r>
            <a:endParaRPr lang="en-US" sz="3062" dirty="0"/>
          </a:p>
        </p:txBody>
      </p:sp>
      <p:pic>
        <p:nvPicPr>
          <p:cNvPr id="7" name="Image 2" descr="preencoded.png"/>
          <p:cNvPicPr>
            <a:picLocks noChangeAspect="1"/>
          </p:cNvPicPr>
          <p:nvPr/>
        </p:nvPicPr>
        <p:blipFill>
          <a:blip r:embed="rId5"/>
          <a:stretch>
            <a:fillRect/>
          </a:stretch>
        </p:blipFill>
        <p:spPr>
          <a:xfrm>
            <a:off x="3621167" y="2293858"/>
            <a:ext cx="2209443" cy="1467088"/>
          </a:xfrm>
          <a:prstGeom prst="rect">
            <a:avLst/>
          </a:prstGeom>
        </p:spPr>
      </p:pic>
      <p:sp>
        <p:nvSpPr>
          <p:cNvPr id="8" name="Text 3"/>
          <p:cNvSpPr/>
          <p:nvPr/>
        </p:nvSpPr>
        <p:spPr>
          <a:xfrm>
            <a:off x="3621167" y="3935849"/>
            <a:ext cx="2209443"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kernel_size=3 , bound=[0,1;0,7]</a:t>
            </a:r>
            <a:endParaRPr lang="en-US" sz="1225" dirty="0"/>
          </a:p>
        </p:txBody>
      </p:sp>
      <p:pic>
        <p:nvPicPr>
          <p:cNvPr id="9" name="Image 3" descr="preencoded.png"/>
          <p:cNvPicPr>
            <a:picLocks noChangeAspect="1"/>
          </p:cNvPicPr>
          <p:nvPr/>
        </p:nvPicPr>
        <p:blipFill>
          <a:blip r:embed="rId6"/>
          <a:stretch>
            <a:fillRect/>
          </a:stretch>
        </p:blipFill>
        <p:spPr>
          <a:xfrm>
            <a:off x="3621167" y="4359473"/>
            <a:ext cx="2209443" cy="1467088"/>
          </a:xfrm>
          <a:prstGeom prst="rect">
            <a:avLst/>
          </a:prstGeom>
        </p:spPr>
      </p:pic>
      <p:sp>
        <p:nvSpPr>
          <p:cNvPr id="10" name="Text 4"/>
          <p:cNvSpPr/>
          <p:nvPr/>
        </p:nvSpPr>
        <p:spPr>
          <a:xfrm>
            <a:off x="3621167" y="6001464"/>
            <a:ext cx="2209443"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kernel_size=3 , bound=[0,3;0,8]</a:t>
            </a:r>
            <a:endParaRPr lang="en-US" sz="1225" dirty="0"/>
          </a:p>
        </p:txBody>
      </p:sp>
      <p:pic>
        <p:nvPicPr>
          <p:cNvPr id="11" name="Image 4" descr="preencoded.png"/>
          <p:cNvPicPr>
            <a:picLocks noChangeAspect="1"/>
          </p:cNvPicPr>
          <p:nvPr/>
        </p:nvPicPr>
        <p:blipFill>
          <a:blip r:embed="rId7"/>
          <a:stretch>
            <a:fillRect/>
          </a:stretch>
        </p:blipFill>
        <p:spPr>
          <a:xfrm>
            <a:off x="3621167" y="6425089"/>
            <a:ext cx="2209443" cy="1467088"/>
          </a:xfrm>
          <a:prstGeom prst="rect">
            <a:avLst/>
          </a:prstGeom>
        </p:spPr>
      </p:pic>
      <p:sp>
        <p:nvSpPr>
          <p:cNvPr id="12" name="Text 5"/>
          <p:cNvSpPr/>
          <p:nvPr/>
        </p:nvSpPr>
        <p:spPr>
          <a:xfrm>
            <a:off x="3621167" y="7893802"/>
            <a:ext cx="2209443"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kernel_size=3 , bound=[0,4;0,9]</a:t>
            </a:r>
            <a:endParaRPr lang="en-US" sz="1225" dirty="0"/>
          </a:p>
        </p:txBody>
      </p:sp>
      <p:pic>
        <p:nvPicPr>
          <p:cNvPr id="13" name="Image 5" descr="preencoded.png"/>
          <p:cNvPicPr>
            <a:picLocks noChangeAspect="1"/>
          </p:cNvPicPr>
          <p:nvPr/>
        </p:nvPicPr>
        <p:blipFill>
          <a:blip r:embed="rId8"/>
          <a:stretch>
            <a:fillRect/>
          </a:stretch>
        </p:blipFill>
        <p:spPr>
          <a:xfrm>
            <a:off x="6217563" y="2293858"/>
            <a:ext cx="2209443" cy="1467088"/>
          </a:xfrm>
          <a:prstGeom prst="rect">
            <a:avLst/>
          </a:prstGeom>
        </p:spPr>
      </p:pic>
      <p:sp>
        <p:nvSpPr>
          <p:cNvPr id="14" name="Text 6"/>
          <p:cNvSpPr/>
          <p:nvPr/>
        </p:nvSpPr>
        <p:spPr>
          <a:xfrm>
            <a:off x="6217563" y="3935849"/>
            <a:ext cx="2209443"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kernel_size=5 , bound=[0,1;0,7]</a:t>
            </a:r>
            <a:endParaRPr lang="en-US" sz="1225" dirty="0"/>
          </a:p>
        </p:txBody>
      </p:sp>
      <p:pic>
        <p:nvPicPr>
          <p:cNvPr id="15" name="Image 6" descr="preencoded.png"/>
          <p:cNvPicPr>
            <a:picLocks noChangeAspect="1"/>
          </p:cNvPicPr>
          <p:nvPr/>
        </p:nvPicPr>
        <p:blipFill>
          <a:blip r:embed="rId9"/>
          <a:stretch>
            <a:fillRect/>
          </a:stretch>
        </p:blipFill>
        <p:spPr>
          <a:xfrm>
            <a:off x="6217563" y="4359473"/>
            <a:ext cx="2209443" cy="1467088"/>
          </a:xfrm>
          <a:prstGeom prst="rect">
            <a:avLst/>
          </a:prstGeom>
        </p:spPr>
      </p:pic>
      <p:sp>
        <p:nvSpPr>
          <p:cNvPr id="16" name="Text 7"/>
          <p:cNvSpPr/>
          <p:nvPr/>
        </p:nvSpPr>
        <p:spPr>
          <a:xfrm>
            <a:off x="6217563" y="6001464"/>
            <a:ext cx="2209443"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kernel_size=5 , bound=[0,3;0,8]</a:t>
            </a:r>
            <a:endParaRPr lang="en-US" sz="1225" dirty="0"/>
          </a:p>
        </p:txBody>
      </p:sp>
      <p:pic>
        <p:nvPicPr>
          <p:cNvPr id="17" name="Image 7" descr="preencoded.png"/>
          <p:cNvPicPr>
            <a:picLocks noChangeAspect="1"/>
          </p:cNvPicPr>
          <p:nvPr/>
        </p:nvPicPr>
        <p:blipFill>
          <a:blip r:embed="rId10"/>
          <a:stretch>
            <a:fillRect/>
          </a:stretch>
        </p:blipFill>
        <p:spPr>
          <a:xfrm>
            <a:off x="6217563" y="6425089"/>
            <a:ext cx="2209443" cy="1467088"/>
          </a:xfrm>
          <a:prstGeom prst="rect">
            <a:avLst/>
          </a:prstGeom>
        </p:spPr>
      </p:pic>
      <p:sp>
        <p:nvSpPr>
          <p:cNvPr id="18" name="Text 8"/>
          <p:cNvSpPr/>
          <p:nvPr/>
        </p:nvSpPr>
        <p:spPr>
          <a:xfrm>
            <a:off x="6217563" y="7893802"/>
            <a:ext cx="2209443"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kernel_size=5 , bound=[0,4;0,9]</a:t>
            </a:r>
            <a:endParaRPr lang="en-US" sz="1225" dirty="0"/>
          </a:p>
        </p:txBody>
      </p:sp>
      <p:pic>
        <p:nvPicPr>
          <p:cNvPr id="19" name="Image 8" descr="preencoded.png"/>
          <p:cNvPicPr>
            <a:picLocks noChangeAspect="1"/>
          </p:cNvPicPr>
          <p:nvPr/>
        </p:nvPicPr>
        <p:blipFill>
          <a:blip r:embed="rId11"/>
          <a:stretch>
            <a:fillRect/>
          </a:stretch>
        </p:blipFill>
        <p:spPr>
          <a:xfrm>
            <a:off x="8813959" y="2293858"/>
            <a:ext cx="2210276" cy="1467564"/>
          </a:xfrm>
          <a:prstGeom prst="rect">
            <a:avLst/>
          </a:prstGeom>
        </p:spPr>
      </p:pic>
      <p:sp>
        <p:nvSpPr>
          <p:cNvPr id="20" name="Text 9"/>
          <p:cNvSpPr/>
          <p:nvPr/>
        </p:nvSpPr>
        <p:spPr>
          <a:xfrm>
            <a:off x="8813959" y="3936325"/>
            <a:ext cx="2210276"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kernel_size=9 , bound=[0,1;0,7]</a:t>
            </a:r>
            <a:endParaRPr lang="en-US" sz="1225" dirty="0"/>
          </a:p>
        </p:txBody>
      </p:sp>
      <p:pic>
        <p:nvPicPr>
          <p:cNvPr id="21" name="Image 9" descr="preencoded.png"/>
          <p:cNvPicPr>
            <a:picLocks noChangeAspect="1"/>
          </p:cNvPicPr>
          <p:nvPr/>
        </p:nvPicPr>
        <p:blipFill>
          <a:blip r:embed="rId12"/>
          <a:stretch>
            <a:fillRect/>
          </a:stretch>
        </p:blipFill>
        <p:spPr>
          <a:xfrm>
            <a:off x="8813959" y="4359950"/>
            <a:ext cx="2210276" cy="1467564"/>
          </a:xfrm>
          <a:prstGeom prst="rect">
            <a:avLst/>
          </a:prstGeom>
        </p:spPr>
      </p:pic>
      <p:sp>
        <p:nvSpPr>
          <p:cNvPr id="22" name="Text 10"/>
          <p:cNvSpPr/>
          <p:nvPr/>
        </p:nvSpPr>
        <p:spPr>
          <a:xfrm>
            <a:off x="8813959" y="6002417"/>
            <a:ext cx="2210276"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kernel_size=9 , bound=[0,3;0,8]</a:t>
            </a:r>
            <a:endParaRPr lang="en-US" sz="1225" dirty="0"/>
          </a:p>
        </p:txBody>
      </p:sp>
      <p:pic>
        <p:nvPicPr>
          <p:cNvPr id="23" name="Image 10" descr="preencoded.png"/>
          <p:cNvPicPr>
            <a:picLocks noChangeAspect="1"/>
          </p:cNvPicPr>
          <p:nvPr/>
        </p:nvPicPr>
        <p:blipFill>
          <a:blip r:embed="rId13"/>
          <a:stretch>
            <a:fillRect/>
          </a:stretch>
        </p:blipFill>
        <p:spPr>
          <a:xfrm>
            <a:off x="8813959" y="6426041"/>
            <a:ext cx="2210276" cy="1467564"/>
          </a:xfrm>
          <a:prstGeom prst="rect">
            <a:avLst/>
          </a:prstGeom>
        </p:spPr>
      </p:pic>
      <p:sp>
        <p:nvSpPr>
          <p:cNvPr id="24" name="Text 11"/>
          <p:cNvSpPr/>
          <p:nvPr/>
        </p:nvSpPr>
        <p:spPr>
          <a:xfrm>
            <a:off x="8798957" y="7892177"/>
            <a:ext cx="2210276"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kernel_size=9 , bound=[0,4;0,9]</a:t>
            </a:r>
            <a:endParaRPr lang="en-US" sz="1225"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884801"/>
          </a:xfrm>
          <a:prstGeom prst="rect">
            <a:avLst/>
          </a:prstGeom>
          <a:solidFill>
            <a:srgbClr val="0D0A2C">
              <a:alpha val="75000"/>
            </a:srgbClr>
          </a:solidFill>
          <a:ln w="9644">
            <a:solidFill>
              <a:srgbClr val="FFFFFF">
                <a:alpha val="16000"/>
              </a:srgbClr>
            </a:solidFill>
            <a:prstDash val="solid"/>
          </a:ln>
        </p:spPr>
        <p:txBody>
          <a:bodyPr/>
          <a:lstStyle/>
          <a:p>
            <a:endParaRPr lang="ru-RU"/>
          </a:p>
        </p:txBody>
      </p:sp>
      <p:pic>
        <p:nvPicPr>
          <p:cNvPr id="4" name="Image 1" descr="preencoded.png"/>
          <p:cNvPicPr>
            <a:picLocks noChangeAspect="1"/>
          </p:cNvPicPr>
          <p:nvPr/>
        </p:nvPicPr>
        <p:blipFill>
          <a:blip r:embed="rId4"/>
          <a:stretch>
            <a:fillRect/>
          </a:stretch>
        </p:blipFill>
        <p:spPr>
          <a:xfrm>
            <a:off x="0" y="0"/>
            <a:ext cx="14630400" cy="8884801"/>
          </a:xfrm>
          <a:prstGeom prst="rect">
            <a:avLst/>
          </a:prstGeom>
        </p:spPr>
      </p:pic>
      <p:sp>
        <p:nvSpPr>
          <p:cNvPr id="5" name="Shape 1"/>
          <p:cNvSpPr/>
          <p:nvPr/>
        </p:nvSpPr>
        <p:spPr>
          <a:xfrm>
            <a:off x="0" y="0"/>
            <a:ext cx="14630400" cy="8884801"/>
          </a:xfrm>
          <a:prstGeom prst="rect">
            <a:avLst/>
          </a:prstGeom>
          <a:solidFill>
            <a:srgbClr val="0D0A2C">
              <a:alpha val="80000"/>
            </a:srgbClr>
          </a:solidFill>
          <a:ln/>
        </p:spPr>
        <p:txBody>
          <a:bodyPr/>
          <a:lstStyle/>
          <a:p>
            <a:endParaRPr lang="ru-RU"/>
          </a:p>
        </p:txBody>
      </p:sp>
      <p:sp>
        <p:nvSpPr>
          <p:cNvPr id="6" name="Text 2"/>
          <p:cNvSpPr/>
          <p:nvPr/>
        </p:nvSpPr>
        <p:spPr>
          <a:xfrm>
            <a:off x="3621167" y="427673"/>
            <a:ext cx="7388066" cy="1458039"/>
          </a:xfrm>
          <a:prstGeom prst="rect">
            <a:avLst/>
          </a:prstGeom>
          <a:noFill/>
          <a:ln/>
        </p:spPr>
        <p:txBody>
          <a:bodyPr wrap="square" rtlCol="0" anchor="t"/>
          <a:lstStyle/>
          <a:p>
            <a:pPr marL="0" indent="0" algn="ctr">
              <a:lnSpc>
                <a:spcPts val="3827"/>
              </a:lnSpc>
              <a:buNone/>
            </a:pPr>
            <a:r>
              <a:rPr lang="en-US" sz="3062" dirty="0">
                <a:solidFill>
                  <a:srgbClr val="F2F0F4"/>
                </a:solidFill>
                <a:latin typeface="Montserrat" pitchFamily="34" charset="0"/>
                <a:ea typeface="Montserrat" pitchFamily="34" charset="-122"/>
                <a:cs typeface="Montserrat" pitchFamily="34" charset="-120"/>
              </a:rPr>
              <a:t>Результаты работы алгоритма для значения стандартного отклонения=10</a:t>
            </a:r>
            <a:endParaRPr lang="en-US" sz="3062" dirty="0"/>
          </a:p>
        </p:txBody>
      </p:sp>
      <p:pic>
        <p:nvPicPr>
          <p:cNvPr id="7" name="Image 2" descr="preencoded.png"/>
          <p:cNvPicPr>
            <a:picLocks noChangeAspect="1"/>
          </p:cNvPicPr>
          <p:nvPr/>
        </p:nvPicPr>
        <p:blipFill>
          <a:blip r:embed="rId5"/>
          <a:stretch>
            <a:fillRect/>
          </a:stretch>
        </p:blipFill>
        <p:spPr>
          <a:xfrm>
            <a:off x="3621167" y="2293858"/>
            <a:ext cx="2209443" cy="1467088"/>
          </a:xfrm>
          <a:prstGeom prst="rect">
            <a:avLst/>
          </a:prstGeom>
        </p:spPr>
      </p:pic>
      <p:sp>
        <p:nvSpPr>
          <p:cNvPr id="8" name="Text 3"/>
          <p:cNvSpPr/>
          <p:nvPr/>
        </p:nvSpPr>
        <p:spPr>
          <a:xfrm>
            <a:off x="3621167" y="3935849"/>
            <a:ext cx="2209443"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kernel_size=3 , bound=[0,1;0,7]</a:t>
            </a:r>
            <a:endParaRPr lang="en-US" sz="1225" dirty="0"/>
          </a:p>
        </p:txBody>
      </p:sp>
      <p:pic>
        <p:nvPicPr>
          <p:cNvPr id="9" name="Image 3" descr="preencoded.png"/>
          <p:cNvPicPr>
            <a:picLocks noChangeAspect="1"/>
          </p:cNvPicPr>
          <p:nvPr/>
        </p:nvPicPr>
        <p:blipFill>
          <a:blip r:embed="rId6"/>
          <a:stretch>
            <a:fillRect/>
          </a:stretch>
        </p:blipFill>
        <p:spPr>
          <a:xfrm>
            <a:off x="3621167" y="4359473"/>
            <a:ext cx="2209443" cy="1467088"/>
          </a:xfrm>
          <a:prstGeom prst="rect">
            <a:avLst/>
          </a:prstGeom>
        </p:spPr>
      </p:pic>
      <p:sp>
        <p:nvSpPr>
          <p:cNvPr id="10" name="Text 4"/>
          <p:cNvSpPr/>
          <p:nvPr/>
        </p:nvSpPr>
        <p:spPr>
          <a:xfrm>
            <a:off x="3621167" y="6001464"/>
            <a:ext cx="2209443"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kernel_size=3 , bound=[0,3;0,8]</a:t>
            </a:r>
            <a:endParaRPr lang="en-US" sz="1225" dirty="0"/>
          </a:p>
        </p:txBody>
      </p:sp>
      <p:pic>
        <p:nvPicPr>
          <p:cNvPr id="11" name="Image 4" descr="preencoded.png"/>
          <p:cNvPicPr>
            <a:picLocks noChangeAspect="1"/>
          </p:cNvPicPr>
          <p:nvPr/>
        </p:nvPicPr>
        <p:blipFill>
          <a:blip r:embed="rId7"/>
          <a:stretch>
            <a:fillRect/>
          </a:stretch>
        </p:blipFill>
        <p:spPr>
          <a:xfrm>
            <a:off x="3621167" y="6425089"/>
            <a:ext cx="2209443" cy="1467088"/>
          </a:xfrm>
          <a:prstGeom prst="rect">
            <a:avLst/>
          </a:prstGeom>
        </p:spPr>
      </p:pic>
      <p:sp>
        <p:nvSpPr>
          <p:cNvPr id="12" name="Text 5"/>
          <p:cNvSpPr/>
          <p:nvPr/>
        </p:nvSpPr>
        <p:spPr>
          <a:xfrm>
            <a:off x="3621167" y="7899618"/>
            <a:ext cx="2209443"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kernel_size=3 , bound=[0,4;0,9]</a:t>
            </a:r>
            <a:endParaRPr lang="en-US" sz="1225" dirty="0"/>
          </a:p>
        </p:txBody>
      </p:sp>
      <p:pic>
        <p:nvPicPr>
          <p:cNvPr id="13" name="Image 5" descr="preencoded.png"/>
          <p:cNvPicPr>
            <a:picLocks noChangeAspect="1"/>
          </p:cNvPicPr>
          <p:nvPr/>
        </p:nvPicPr>
        <p:blipFill>
          <a:blip r:embed="rId8"/>
          <a:stretch>
            <a:fillRect/>
          </a:stretch>
        </p:blipFill>
        <p:spPr>
          <a:xfrm>
            <a:off x="6217563" y="2293858"/>
            <a:ext cx="2209443" cy="1467088"/>
          </a:xfrm>
          <a:prstGeom prst="rect">
            <a:avLst/>
          </a:prstGeom>
        </p:spPr>
      </p:pic>
      <p:sp>
        <p:nvSpPr>
          <p:cNvPr id="14" name="Text 6"/>
          <p:cNvSpPr/>
          <p:nvPr/>
        </p:nvSpPr>
        <p:spPr>
          <a:xfrm>
            <a:off x="6217563" y="3935849"/>
            <a:ext cx="2209443"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kernel_size=5 , bound=[0,1;0,7]</a:t>
            </a:r>
            <a:endParaRPr lang="en-US" sz="1225" dirty="0"/>
          </a:p>
        </p:txBody>
      </p:sp>
      <p:pic>
        <p:nvPicPr>
          <p:cNvPr id="15" name="Image 6" descr="preencoded.png"/>
          <p:cNvPicPr>
            <a:picLocks noChangeAspect="1"/>
          </p:cNvPicPr>
          <p:nvPr/>
        </p:nvPicPr>
        <p:blipFill>
          <a:blip r:embed="rId9"/>
          <a:stretch>
            <a:fillRect/>
          </a:stretch>
        </p:blipFill>
        <p:spPr>
          <a:xfrm>
            <a:off x="6217563" y="4359473"/>
            <a:ext cx="2209443" cy="1467088"/>
          </a:xfrm>
          <a:prstGeom prst="rect">
            <a:avLst/>
          </a:prstGeom>
        </p:spPr>
      </p:pic>
      <p:sp>
        <p:nvSpPr>
          <p:cNvPr id="16" name="Text 7"/>
          <p:cNvSpPr/>
          <p:nvPr/>
        </p:nvSpPr>
        <p:spPr>
          <a:xfrm>
            <a:off x="6217563" y="6001464"/>
            <a:ext cx="2209443"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kernel_size=5 , bound=[0,3;0,8]</a:t>
            </a:r>
            <a:endParaRPr lang="en-US" sz="1225" dirty="0"/>
          </a:p>
        </p:txBody>
      </p:sp>
      <p:pic>
        <p:nvPicPr>
          <p:cNvPr id="17" name="Image 7" descr="preencoded.png"/>
          <p:cNvPicPr>
            <a:picLocks noChangeAspect="1"/>
          </p:cNvPicPr>
          <p:nvPr/>
        </p:nvPicPr>
        <p:blipFill>
          <a:blip r:embed="rId10"/>
          <a:stretch>
            <a:fillRect/>
          </a:stretch>
        </p:blipFill>
        <p:spPr>
          <a:xfrm>
            <a:off x="6217563" y="6425089"/>
            <a:ext cx="2209443" cy="1467088"/>
          </a:xfrm>
          <a:prstGeom prst="rect">
            <a:avLst/>
          </a:prstGeom>
        </p:spPr>
      </p:pic>
      <p:sp>
        <p:nvSpPr>
          <p:cNvPr id="18" name="Text 8"/>
          <p:cNvSpPr/>
          <p:nvPr/>
        </p:nvSpPr>
        <p:spPr>
          <a:xfrm>
            <a:off x="6217563" y="7899618"/>
            <a:ext cx="2209443"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kernel_size=5 , bound=[0,4;0,9]</a:t>
            </a:r>
            <a:endParaRPr lang="en-US" sz="1225" dirty="0"/>
          </a:p>
        </p:txBody>
      </p:sp>
      <p:pic>
        <p:nvPicPr>
          <p:cNvPr id="19" name="Image 8" descr="preencoded.png"/>
          <p:cNvPicPr>
            <a:picLocks noChangeAspect="1"/>
          </p:cNvPicPr>
          <p:nvPr/>
        </p:nvPicPr>
        <p:blipFill>
          <a:blip r:embed="rId11"/>
          <a:stretch>
            <a:fillRect/>
          </a:stretch>
        </p:blipFill>
        <p:spPr>
          <a:xfrm>
            <a:off x="8813959" y="2293858"/>
            <a:ext cx="2210276" cy="1467564"/>
          </a:xfrm>
          <a:prstGeom prst="rect">
            <a:avLst/>
          </a:prstGeom>
        </p:spPr>
      </p:pic>
      <p:sp>
        <p:nvSpPr>
          <p:cNvPr id="20" name="Text 9"/>
          <p:cNvSpPr/>
          <p:nvPr/>
        </p:nvSpPr>
        <p:spPr>
          <a:xfrm>
            <a:off x="8813959" y="3936325"/>
            <a:ext cx="2210276"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kernel_size=9 , bound=[0,1;0,7]</a:t>
            </a:r>
            <a:endParaRPr lang="en-US" sz="1225" dirty="0"/>
          </a:p>
        </p:txBody>
      </p:sp>
      <p:pic>
        <p:nvPicPr>
          <p:cNvPr id="21" name="Image 9" descr="preencoded.png"/>
          <p:cNvPicPr>
            <a:picLocks noChangeAspect="1"/>
          </p:cNvPicPr>
          <p:nvPr/>
        </p:nvPicPr>
        <p:blipFill>
          <a:blip r:embed="rId12"/>
          <a:stretch>
            <a:fillRect/>
          </a:stretch>
        </p:blipFill>
        <p:spPr>
          <a:xfrm>
            <a:off x="8813959" y="4359950"/>
            <a:ext cx="2210276" cy="1467564"/>
          </a:xfrm>
          <a:prstGeom prst="rect">
            <a:avLst/>
          </a:prstGeom>
        </p:spPr>
      </p:pic>
      <p:sp>
        <p:nvSpPr>
          <p:cNvPr id="22" name="Text 10"/>
          <p:cNvSpPr/>
          <p:nvPr/>
        </p:nvSpPr>
        <p:spPr>
          <a:xfrm>
            <a:off x="8813959" y="6002417"/>
            <a:ext cx="2210276"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kernel_size=9 , bound=[0,3;0,8]</a:t>
            </a:r>
            <a:endParaRPr lang="en-US" sz="1225" dirty="0"/>
          </a:p>
        </p:txBody>
      </p:sp>
      <p:pic>
        <p:nvPicPr>
          <p:cNvPr id="23" name="Image 10" descr="preencoded.png"/>
          <p:cNvPicPr>
            <a:picLocks noChangeAspect="1"/>
          </p:cNvPicPr>
          <p:nvPr/>
        </p:nvPicPr>
        <p:blipFill>
          <a:blip r:embed="rId13"/>
          <a:stretch>
            <a:fillRect/>
          </a:stretch>
        </p:blipFill>
        <p:spPr>
          <a:xfrm>
            <a:off x="8813959" y="6426041"/>
            <a:ext cx="2210276" cy="1467564"/>
          </a:xfrm>
          <a:prstGeom prst="rect">
            <a:avLst/>
          </a:prstGeom>
        </p:spPr>
      </p:pic>
      <p:sp>
        <p:nvSpPr>
          <p:cNvPr id="24" name="Text 11"/>
          <p:cNvSpPr/>
          <p:nvPr/>
        </p:nvSpPr>
        <p:spPr>
          <a:xfrm>
            <a:off x="8798957" y="7899618"/>
            <a:ext cx="2210276"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kernel_size=9 , bound=[0,4;0,9]</a:t>
            </a:r>
            <a:endParaRPr lang="en-US" sz="1225"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884801"/>
          </a:xfrm>
          <a:prstGeom prst="rect">
            <a:avLst/>
          </a:prstGeom>
          <a:solidFill>
            <a:srgbClr val="0D0A2C">
              <a:alpha val="75000"/>
            </a:srgbClr>
          </a:solidFill>
          <a:ln w="9644">
            <a:solidFill>
              <a:srgbClr val="FFFFFF">
                <a:alpha val="16000"/>
              </a:srgbClr>
            </a:solidFill>
            <a:prstDash val="solid"/>
          </a:ln>
        </p:spPr>
        <p:txBody>
          <a:bodyPr/>
          <a:lstStyle/>
          <a:p>
            <a:endParaRPr lang="ru-RU"/>
          </a:p>
        </p:txBody>
      </p:sp>
      <p:pic>
        <p:nvPicPr>
          <p:cNvPr id="4" name="Image 1" descr="preencoded.png"/>
          <p:cNvPicPr>
            <a:picLocks noChangeAspect="1"/>
          </p:cNvPicPr>
          <p:nvPr/>
        </p:nvPicPr>
        <p:blipFill>
          <a:blip r:embed="rId4"/>
          <a:stretch>
            <a:fillRect/>
          </a:stretch>
        </p:blipFill>
        <p:spPr>
          <a:xfrm>
            <a:off x="0" y="0"/>
            <a:ext cx="14630400" cy="8884801"/>
          </a:xfrm>
          <a:prstGeom prst="rect">
            <a:avLst/>
          </a:prstGeom>
        </p:spPr>
      </p:pic>
      <p:sp>
        <p:nvSpPr>
          <p:cNvPr id="5" name="Shape 1"/>
          <p:cNvSpPr/>
          <p:nvPr/>
        </p:nvSpPr>
        <p:spPr>
          <a:xfrm>
            <a:off x="7084" y="-82451"/>
            <a:ext cx="14630400" cy="8884801"/>
          </a:xfrm>
          <a:prstGeom prst="rect">
            <a:avLst/>
          </a:prstGeom>
          <a:solidFill>
            <a:srgbClr val="0D0A2C">
              <a:alpha val="80000"/>
            </a:srgbClr>
          </a:solidFill>
          <a:ln/>
        </p:spPr>
        <p:txBody>
          <a:bodyPr/>
          <a:lstStyle/>
          <a:p>
            <a:endParaRPr lang="ru-RU"/>
          </a:p>
        </p:txBody>
      </p:sp>
      <p:sp>
        <p:nvSpPr>
          <p:cNvPr id="6" name="Text 2"/>
          <p:cNvSpPr/>
          <p:nvPr/>
        </p:nvSpPr>
        <p:spPr>
          <a:xfrm>
            <a:off x="3621167" y="427673"/>
            <a:ext cx="7388066" cy="1458039"/>
          </a:xfrm>
          <a:prstGeom prst="rect">
            <a:avLst/>
          </a:prstGeom>
          <a:noFill/>
          <a:ln/>
        </p:spPr>
        <p:txBody>
          <a:bodyPr wrap="square" rtlCol="0" anchor="t"/>
          <a:lstStyle/>
          <a:p>
            <a:pPr marL="0" indent="0" algn="ctr">
              <a:lnSpc>
                <a:spcPts val="3827"/>
              </a:lnSpc>
              <a:buNone/>
            </a:pPr>
            <a:r>
              <a:rPr lang="en-US" sz="3062" dirty="0">
                <a:solidFill>
                  <a:srgbClr val="F2F0F4"/>
                </a:solidFill>
                <a:latin typeface="Montserrat" pitchFamily="34" charset="0"/>
                <a:ea typeface="Montserrat" pitchFamily="34" charset="-122"/>
                <a:cs typeface="Montserrat" pitchFamily="34" charset="-120"/>
              </a:rPr>
              <a:t>Результаты работы алгоритма для значения стандартного отклонения=100</a:t>
            </a:r>
            <a:endParaRPr lang="en-US" sz="3062" dirty="0"/>
          </a:p>
        </p:txBody>
      </p:sp>
      <p:pic>
        <p:nvPicPr>
          <p:cNvPr id="7" name="Image 2" descr="preencoded.png"/>
          <p:cNvPicPr>
            <a:picLocks noChangeAspect="1"/>
          </p:cNvPicPr>
          <p:nvPr/>
        </p:nvPicPr>
        <p:blipFill>
          <a:blip r:embed="rId5"/>
          <a:stretch>
            <a:fillRect/>
          </a:stretch>
        </p:blipFill>
        <p:spPr>
          <a:xfrm>
            <a:off x="3621167" y="2293858"/>
            <a:ext cx="2209443" cy="1467088"/>
          </a:xfrm>
          <a:prstGeom prst="rect">
            <a:avLst/>
          </a:prstGeom>
        </p:spPr>
      </p:pic>
      <p:sp>
        <p:nvSpPr>
          <p:cNvPr id="8" name="Text 3"/>
          <p:cNvSpPr/>
          <p:nvPr/>
        </p:nvSpPr>
        <p:spPr>
          <a:xfrm>
            <a:off x="3621167" y="3935849"/>
            <a:ext cx="2209443"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kernel_size=3 , bound=[0,1;0,7]</a:t>
            </a:r>
            <a:endParaRPr lang="en-US" sz="1225" dirty="0"/>
          </a:p>
        </p:txBody>
      </p:sp>
      <p:pic>
        <p:nvPicPr>
          <p:cNvPr id="9" name="Image 3" descr="preencoded.png"/>
          <p:cNvPicPr>
            <a:picLocks noChangeAspect="1"/>
          </p:cNvPicPr>
          <p:nvPr/>
        </p:nvPicPr>
        <p:blipFill>
          <a:blip r:embed="rId6"/>
          <a:stretch>
            <a:fillRect/>
          </a:stretch>
        </p:blipFill>
        <p:spPr>
          <a:xfrm>
            <a:off x="3621167" y="4359473"/>
            <a:ext cx="2209443" cy="1467088"/>
          </a:xfrm>
          <a:prstGeom prst="rect">
            <a:avLst/>
          </a:prstGeom>
        </p:spPr>
      </p:pic>
      <p:sp>
        <p:nvSpPr>
          <p:cNvPr id="10" name="Text 4"/>
          <p:cNvSpPr/>
          <p:nvPr/>
        </p:nvSpPr>
        <p:spPr>
          <a:xfrm>
            <a:off x="3621167" y="6001464"/>
            <a:ext cx="2209443"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kernel_size=3 , bound=[0,3;0,8]</a:t>
            </a:r>
            <a:endParaRPr lang="en-US" sz="1225" dirty="0"/>
          </a:p>
        </p:txBody>
      </p:sp>
      <p:pic>
        <p:nvPicPr>
          <p:cNvPr id="11" name="Image 4" descr="preencoded.png"/>
          <p:cNvPicPr>
            <a:picLocks noChangeAspect="1"/>
          </p:cNvPicPr>
          <p:nvPr/>
        </p:nvPicPr>
        <p:blipFill>
          <a:blip r:embed="rId7"/>
          <a:stretch>
            <a:fillRect/>
          </a:stretch>
        </p:blipFill>
        <p:spPr>
          <a:xfrm>
            <a:off x="3621167" y="6425089"/>
            <a:ext cx="2209443" cy="1467088"/>
          </a:xfrm>
          <a:prstGeom prst="rect">
            <a:avLst/>
          </a:prstGeom>
        </p:spPr>
      </p:pic>
      <p:sp>
        <p:nvSpPr>
          <p:cNvPr id="12" name="Text 5"/>
          <p:cNvSpPr/>
          <p:nvPr/>
        </p:nvSpPr>
        <p:spPr>
          <a:xfrm>
            <a:off x="3621167" y="7893605"/>
            <a:ext cx="2209443"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kernel_size=3 , bound=[0,4;0,9]</a:t>
            </a:r>
            <a:endParaRPr lang="en-US" sz="1225" dirty="0"/>
          </a:p>
        </p:txBody>
      </p:sp>
      <p:pic>
        <p:nvPicPr>
          <p:cNvPr id="13" name="Image 5" descr="preencoded.png"/>
          <p:cNvPicPr>
            <a:picLocks noChangeAspect="1"/>
          </p:cNvPicPr>
          <p:nvPr/>
        </p:nvPicPr>
        <p:blipFill>
          <a:blip r:embed="rId8"/>
          <a:stretch>
            <a:fillRect/>
          </a:stretch>
        </p:blipFill>
        <p:spPr>
          <a:xfrm>
            <a:off x="6217563" y="2293858"/>
            <a:ext cx="2209443" cy="1467088"/>
          </a:xfrm>
          <a:prstGeom prst="rect">
            <a:avLst/>
          </a:prstGeom>
        </p:spPr>
      </p:pic>
      <p:sp>
        <p:nvSpPr>
          <p:cNvPr id="14" name="Text 6"/>
          <p:cNvSpPr/>
          <p:nvPr/>
        </p:nvSpPr>
        <p:spPr>
          <a:xfrm>
            <a:off x="6217563" y="3935849"/>
            <a:ext cx="2209443"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kernel_size=5 , bound=[0,1;0,7]</a:t>
            </a:r>
            <a:endParaRPr lang="en-US" sz="1225" dirty="0"/>
          </a:p>
        </p:txBody>
      </p:sp>
      <p:pic>
        <p:nvPicPr>
          <p:cNvPr id="15" name="Image 6" descr="preencoded.png"/>
          <p:cNvPicPr>
            <a:picLocks noChangeAspect="1"/>
          </p:cNvPicPr>
          <p:nvPr/>
        </p:nvPicPr>
        <p:blipFill>
          <a:blip r:embed="rId9"/>
          <a:stretch>
            <a:fillRect/>
          </a:stretch>
        </p:blipFill>
        <p:spPr>
          <a:xfrm>
            <a:off x="6217563" y="4359473"/>
            <a:ext cx="2209443" cy="1467088"/>
          </a:xfrm>
          <a:prstGeom prst="rect">
            <a:avLst/>
          </a:prstGeom>
        </p:spPr>
      </p:pic>
      <p:sp>
        <p:nvSpPr>
          <p:cNvPr id="16" name="Text 7"/>
          <p:cNvSpPr/>
          <p:nvPr/>
        </p:nvSpPr>
        <p:spPr>
          <a:xfrm>
            <a:off x="6217563" y="6001464"/>
            <a:ext cx="2209443"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kernel_size=5 , bound=[0,3;0,8]</a:t>
            </a:r>
            <a:endParaRPr lang="en-US" sz="1225" dirty="0"/>
          </a:p>
        </p:txBody>
      </p:sp>
      <p:pic>
        <p:nvPicPr>
          <p:cNvPr id="17" name="Image 7" descr="preencoded.png"/>
          <p:cNvPicPr>
            <a:picLocks noChangeAspect="1"/>
          </p:cNvPicPr>
          <p:nvPr/>
        </p:nvPicPr>
        <p:blipFill>
          <a:blip r:embed="rId10"/>
          <a:stretch>
            <a:fillRect/>
          </a:stretch>
        </p:blipFill>
        <p:spPr>
          <a:xfrm>
            <a:off x="6217563" y="6425089"/>
            <a:ext cx="2209443" cy="1467088"/>
          </a:xfrm>
          <a:prstGeom prst="rect">
            <a:avLst/>
          </a:prstGeom>
        </p:spPr>
      </p:pic>
      <p:sp>
        <p:nvSpPr>
          <p:cNvPr id="18" name="Text 8"/>
          <p:cNvSpPr/>
          <p:nvPr/>
        </p:nvSpPr>
        <p:spPr>
          <a:xfrm>
            <a:off x="6217563" y="7893605"/>
            <a:ext cx="2209443"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kernel_size=5 , bound=[0,4;0,9]</a:t>
            </a:r>
            <a:endParaRPr lang="en-US" sz="1225" dirty="0"/>
          </a:p>
        </p:txBody>
      </p:sp>
      <p:pic>
        <p:nvPicPr>
          <p:cNvPr id="19" name="Image 8" descr="preencoded.png"/>
          <p:cNvPicPr>
            <a:picLocks noChangeAspect="1"/>
          </p:cNvPicPr>
          <p:nvPr/>
        </p:nvPicPr>
        <p:blipFill>
          <a:blip r:embed="rId11"/>
          <a:stretch>
            <a:fillRect/>
          </a:stretch>
        </p:blipFill>
        <p:spPr>
          <a:xfrm>
            <a:off x="8813959" y="2293858"/>
            <a:ext cx="2210276" cy="1467564"/>
          </a:xfrm>
          <a:prstGeom prst="rect">
            <a:avLst/>
          </a:prstGeom>
        </p:spPr>
      </p:pic>
      <p:sp>
        <p:nvSpPr>
          <p:cNvPr id="20" name="Text 9"/>
          <p:cNvSpPr/>
          <p:nvPr/>
        </p:nvSpPr>
        <p:spPr>
          <a:xfrm>
            <a:off x="8813959" y="3936325"/>
            <a:ext cx="2210276"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kernel_size=9 , bound=[0,1;0,7]</a:t>
            </a:r>
            <a:endParaRPr lang="en-US" sz="1225" dirty="0"/>
          </a:p>
        </p:txBody>
      </p:sp>
      <p:pic>
        <p:nvPicPr>
          <p:cNvPr id="21" name="Image 9" descr="preencoded.png"/>
          <p:cNvPicPr>
            <a:picLocks noChangeAspect="1"/>
          </p:cNvPicPr>
          <p:nvPr/>
        </p:nvPicPr>
        <p:blipFill>
          <a:blip r:embed="rId12"/>
          <a:stretch>
            <a:fillRect/>
          </a:stretch>
        </p:blipFill>
        <p:spPr>
          <a:xfrm>
            <a:off x="8813959" y="4359950"/>
            <a:ext cx="2210276" cy="1467564"/>
          </a:xfrm>
          <a:prstGeom prst="rect">
            <a:avLst/>
          </a:prstGeom>
        </p:spPr>
      </p:pic>
      <p:sp>
        <p:nvSpPr>
          <p:cNvPr id="22" name="Text 10"/>
          <p:cNvSpPr/>
          <p:nvPr/>
        </p:nvSpPr>
        <p:spPr>
          <a:xfrm>
            <a:off x="8813959" y="6002417"/>
            <a:ext cx="2210276"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kernel_size=9 , bound=[0,3;0,8]</a:t>
            </a:r>
            <a:endParaRPr lang="en-US" sz="1225" dirty="0"/>
          </a:p>
        </p:txBody>
      </p:sp>
      <p:pic>
        <p:nvPicPr>
          <p:cNvPr id="23" name="Image 10" descr="preencoded.png"/>
          <p:cNvPicPr>
            <a:picLocks noChangeAspect="1"/>
          </p:cNvPicPr>
          <p:nvPr/>
        </p:nvPicPr>
        <p:blipFill>
          <a:blip r:embed="rId13"/>
          <a:stretch>
            <a:fillRect/>
          </a:stretch>
        </p:blipFill>
        <p:spPr>
          <a:xfrm>
            <a:off x="8813959" y="6426041"/>
            <a:ext cx="2210276" cy="1467564"/>
          </a:xfrm>
          <a:prstGeom prst="rect">
            <a:avLst/>
          </a:prstGeom>
        </p:spPr>
      </p:pic>
      <p:sp>
        <p:nvSpPr>
          <p:cNvPr id="24" name="Text 11"/>
          <p:cNvSpPr/>
          <p:nvPr/>
        </p:nvSpPr>
        <p:spPr>
          <a:xfrm>
            <a:off x="8813959" y="7892177"/>
            <a:ext cx="2210276"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kernel_size=9 , bound=[0,4;0,9]</a:t>
            </a:r>
            <a:endParaRPr lang="en-US" sz="1225"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31076"/>
            <a:ext cx="14630400" cy="8230076"/>
          </a:xfrm>
          <a:prstGeom prst="rect">
            <a:avLst/>
          </a:prstGeom>
          <a:solidFill>
            <a:srgbClr val="0D0A2C">
              <a:alpha val="75000"/>
            </a:srgbClr>
          </a:solidFill>
          <a:ln w="11906">
            <a:solidFill>
              <a:srgbClr val="FFFFFF">
                <a:alpha val="16000"/>
              </a:srgbClr>
            </a:solidFill>
            <a:prstDash val="solid"/>
          </a:ln>
        </p:spPr>
        <p:txBody>
          <a:bodyPr/>
          <a:lstStyle/>
          <a:p>
            <a:endParaRPr lang="ru-RU"/>
          </a:p>
        </p:txBody>
      </p:sp>
      <p:sp>
        <p:nvSpPr>
          <p:cNvPr id="5" name="Text 1"/>
          <p:cNvSpPr/>
          <p:nvPr/>
        </p:nvSpPr>
        <p:spPr>
          <a:xfrm>
            <a:off x="716399" y="525423"/>
            <a:ext cx="7711202" cy="1194197"/>
          </a:xfrm>
          <a:prstGeom prst="rect">
            <a:avLst/>
          </a:prstGeom>
          <a:noFill/>
          <a:ln/>
        </p:spPr>
        <p:txBody>
          <a:bodyPr wrap="square" rtlCol="0" anchor="t"/>
          <a:lstStyle/>
          <a:p>
            <a:pPr marL="0" indent="0">
              <a:lnSpc>
                <a:spcPts val="4701"/>
              </a:lnSpc>
              <a:buNone/>
            </a:pPr>
            <a:r>
              <a:rPr lang="en-US" sz="3761" dirty="0">
                <a:solidFill>
                  <a:srgbClr val="F2F0F4"/>
                </a:solidFill>
                <a:latin typeface="Montserrat" pitchFamily="34" charset="0"/>
                <a:ea typeface="Montserrat" pitchFamily="34" charset="-122"/>
                <a:cs typeface="Montserrat" pitchFamily="34" charset="-120"/>
              </a:rPr>
              <a:t>Выбор изображений для выделения границ</a:t>
            </a:r>
            <a:endParaRPr lang="en-US" sz="3761" dirty="0"/>
          </a:p>
        </p:txBody>
      </p:sp>
      <p:sp>
        <p:nvSpPr>
          <p:cNvPr id="6" name="Text 2"/>
          <p:cNvSpPr/>
          <p:nvPr/>
        </p:nvSpPr>
        <p:spPr>
          <a:xfrm>
            <a:off x="716399" y="2006203"/>
            <a:ext cx="7711202" cy="305753"/>
          </a:xfrm>
          <a:prstGeom prst="rect">
            <a:avLst/>
          </a:prstGeom>
          <a:noFill/>
          <a:ln/>
        </p:spPr>
        <p:txBody>
          <a:bodyPr wrap="none" rtlCol="0" anchor="t"/>
          <a:lstStyle/>
          <a:p>
            <a:pPr marL="0" indent="0">
              <a:lnSpc>
                <a:spcPts val="2407"/>
              </a:lnSpc>
              <a:buNone/>
            </a:pPr>
            <a:endParaRPr lang="en-US" sz="1504" dirty="0"/>
          </a:p>
        </p:txBody>
      </p:sp>
      <p:sp>
        <p:nvSpPr>
          <p:cNvPr id="7" name="Text 3"/>
          <p:cNvSpPr/>
          <p:nvPr/>
        </p:nvSpPr>
        <p:spPr>
          <a:xfrm>
            <a:off x="716399" y="2267604"/>
            <a:ext cx="7711202" cy="917258"/>
          </a:xfrm>
          <a:prstGeom prst="rect">
            <a:avLst/>
          </a:prstGeom>
          <a:noFill/>
          <a:ln/>
        </p:spPr>
        <p:txBody>
          <a:bodyPr wrap="square" rtlCol="0" anchor="t"/>
          <a:lstStyle/>
          <a:p>
            <a:pPr marL="0" indent="0">
              <a:lnSpc>
                <a:spcPts val="2407"/>
              </a:lnSpc>
              <a:buNone/>
            </a:pPr>
            <a:r>
              <a:rPr lang="en-US" sz="1504" dirty="0">
                <a:solidFill>
                  <a:srgbClr val="DCD7E5"/>
                </a:solidFill>
                <a:latin typeface="Heebo" pitchFamily="34" charset="0"/>
                <a:ea typeface="Heebo" pitchFamily="34" charset="-122"/>
                <a:cs typeface="Heebo" pitchFamily="34" charset="-120"/>
              </a:rPr>
              <a:t>Мы выбрали 5 различных изображений из датасета Kaggle. Kaggle - это платформа для соревнований и совместной работы в области анализа данных и машинного обучения.Ссылка на датасет представлена ниже:</a:t>
            </a:r>
            <a:endParaRPr lang="en-US" sz="1504" dirty="0"/>
          </a:p>
        </p:txBody>
      </p:sp>
      <p:pic>
        <p:nvPicPr>
          <p:cNvPr id="8" name="Image 2" descr="preencoded.png">
            <a:hlinkClick r:id="rId4"/>
          </p:cNvPr>
          <p:cNvPicPr>
            <a:picLocks noChangeAspect="1"/>
          </p:cNvPicPr>
          <p:nvPr/>
        </p:nvPicPr>
        <p:blipFill>
          <a:blip r:embed="rId5"/>
          <a:stretch>
            <a:fillRect/>
          </a:stretch>
        </p:blipFill>
        <p:spPr>
          <a:xfrm>
            <a:off x="716399" y="3510976"/>
            <a:ext cx="7711202" cy="1934408"/>
          </a:xfrm>
          <a:prstGeom prst="rect">
            <a:avLst/>
          </a:prstGeom>
        </p:spPr>
      </p:pic>
      <p:sp>
        <p:nvSpPr>
          <p:cNvPr id="9" name="Text 4"/>
          <p:cNvSpPr/>
          <p:nvPr/>
        </p:nvSpPr>
        <p:spPr>
          <a:xfrm>
            <a:off x="716399" y="5808345"/>
            <a:ext cx="7711202" cy="305753"/>
          </a:xfrm>
          <a:prstGeom prst="rect">
            <a:avLst/>
          </a:prstGeom>
          <a:noFill/>
          <a:ln/>
        </p:spPr>
        <p:txBody>
          <a:bodyPr wrap="none" rtlCol="0" anchor="t"/>
          <a:lstStyle/>
          <a:p>
            <a:pPr marL="0" indent="0">
              <a:lnSpc>
                <a:spcPts val="2407"/>
              </a:lnSpc>
              <a:buNone/>
            </a:pPr>
            <a:r>
              <a:rPr lang="en-US" sz="1504" dirty="0">
                <a:solidFill>
                  <a:srgbClr val="DCD7E5"/>
                </a:solidFill>
                <a:latin typeface="Heebo" pitchFamily="34" charset="0"/>
                <a:ea typeface="Heebo" pitchFamily="34" charset="-122"/>
                <a:cs typeface="Heebo" pitchFamily="34" charset="-120"/>
              </a:rPr>
              <a:t>Для каждого видео были рассмотрены следующие параметры:</a:t>
            </a:r>
            <a:endParaRPr lang="en-US" sz="1504" dirty="0"/>
          </a:p>
        </p:txBody>
      </p:sp>
      <p:sp>
        <p:nvSpPr>
          <p:cNvPr id="10" name="Text 5"/>
          <p:cNvSpPr/>
          <p:nvPr/>
        </p:nvSpPr>
        <p:spPr>
          <a:xfrm>
            <a:off x="1021913" y="6329005"/>
            <a:ext cx="7405688" cy="305753"/>
          </a:xfrm>
          <a:prstGeom prst="rect">
            <a:avLst/>
          </a:prstGeom>
          <a:noFill/>
          <a:ln/>
        </p:spPr>
        <p:txBody>
          <a:bodyPr wrap="none" rtlCol="0" anchor="t"/>
          <a:lstStyle/>
          <a:p>
            <a:pPr marL="342900" indent="-342900" algn="l">
              <a:lnSpc>
                <a:spcPts val="2407"/>
              </a:lnSpc>
              <a:buSzPct val="100000"/>
              <a:buChar char="•"/>
            </a:pPr>
            <a:r>
              <a:rPr lang="en-US" sz="1504" dirty="0">
                <a:solidFill>
                  <a:srgbClr val="DCD7E5"/>
                </a:solidFill>
                <a:latin typeface="Heebo" pitchFamily="34" charset="0"/>
                <a:ea typeface="Heebo" pitchFamily="34" charset="-122"/>
                <a:cs typeface="Heebo" pitchFamily="34" charset="-120"/>
              </a:rPr>
              <a:t>Высота изображения</a:t>
            </a:r>
            <a:endParaRPr lang="en-US" sz="1504" dirty="0"/>
          </a:p>
        </p:txBody>
      </p:sp>
      <p:sp>
        <p:nvSpPr>
          <p:cNvPr id="11" name="Text 6"/>
          <p:cNvSpPr/>
          <p:nvPr/>
        </p:nvSpPr>
        <p:spPr>
          <a:xfrm>
            <a:off x="1021913" y="6711077"/>
            <a:ext cx="7405688" cy="305753"/>
          </a:xfrm>
          <a:prstGeom prst="rect">
            <a:avLst/>
          </a:prstGeom>
          <a:noFill/>
          <a:ln/>
        </p:spPr>
        <p:txBody>
          <a:bodyPr wrap="none" rtlCol="0" anchor="t"/>
          <a:lstStyle/>
          <a:p>
            <a:pPr marL="342900" indent="-342900" algn="l">
              <a:lnSpc>
                <a:spcPts val="2407"/>
              </a:lnSpc>
              <a:buSzPct val="100000"/>
              <a:buChar char="•"/>
            </a:pPr>
            <a:r>
              <a:rPr lang="en-US" sz="1504" dirty="0">
                <a:solidFill>
                  <a:srgbClr val="DCD7E5"/>
                </a:solidFill>
                <a:latin typeface="Heebo" pitchFamily="34" charset="0"/>
                <a:ea typeface="Heebo" pitchFamily="34" charset="-122"/>
                <a:cs typeface="Heebo" pitchFamily="34" charset="-120"/>
              </a:rPr>
              <a:t>Ширина изображения</a:t>
            </a:r>
            <a:endParaRPr lang="en-US" sz="1504" dirty="0"/>
          </a:p>
        </p:txBody>
      </p:sp>
      <p:sp>
        <p:nvSpPr>
          <p:cNvPr id="12" name="Text 7"/>
          <p:cNvSpPr/>
          <p:nvPr/>
        </p:nvSpPr>
        <p:spPr>
          <a:xfrm>
            <a:off x="1021913" y="7093148"/>
            <a:ext cx="7405688" cy="611505"/>
          </a:xfrm>
          <a:prstGeom prst="rect">
            <a:avLst/>
          </a:prstGeom>
          <a:noFill/>
          <a:ln/>
        </p:spPr>
        <p:txBody>
          <a:bodyPr wrap="square" rtlCol="0" anchor="t"/>
          <a:lstStyle/>
          <a:p>
            <a:pPr marL="342900" indent="-342900" algn="l">
              <a:lnSpc>
                <a:spcPts val="2407"/>
              </a:lnSpc>
              <a:buSzPct val="100000"/>
              <a:buChar char="•"/>
            </a:pPr>
            <a:r>
              <a:rPr lang="en-US" sz="1504" dirty="0">
                <a:solidFill>
                  <a:srgbClr val="DCD7E5"/>
                </a:solidFill>
                <a:latin typeface="Heebo" pitchFamily="34" charset="0"/>
                <a:ea typeface="Heebo" pitchFamily="34" charset="-122"/>
                <a:cs typeface="Heebo" pitchFamily="34" charset="-120"/>
              </a:rPr>
              <a:t>Количество каналов-количество цветовых компонентов  в каждом пикселе. В данном случае изображения трехканальные (RGB).</a:t>
            </a:r>
            <a:endParaRPr lang="en-US" sz="1504" dirty="0"/>
          </a:p>
        </p:txBody>
      </p:sp>
      <p:pic>
        <p:nvPicPr>
          <p:cNvPr id="15" name="Рисунок 14" descr="Изображение выглядит как текст, снимок экрана, меню, Шрифт&#10;&#10;Автоматически созданное описание">
            <a:extLst>
              <a:ext uri="{FF2B5EF4-FFF2-40B4-BE49-F238E27FC236}">
                <a16:creationId xmlns:a16="http://schemas.microsoft.com/office/drawing/2014/main" id="{CC922C61-F068-A9F0-554A-4ECEB8033D9E}"/>
              </a:ext>
            </a:extLst>
          </p:cNvPr>
          <p:cNvPicPr>
            <a:picLocks noChangeAspect="1"/>
          </p:cNvPicPr>
          <p:nvPr/>
        </p:nvPicPr>
        <p:blipFill rotWithShape="1">
          <a:blip r:embed="rId6"/>
          <a:srcRect b="3731"/>
          <a:stretch/>
        </p:blipFill>
        <p:spPr>
          <a:xfrm>
            <a:off x="9466915" y="-31076"/>
            <a:ext cx="5163486" cy="822960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838"/>
          </a:xfrm>
          <a:prstGeom prst="rect">
            <a:avLst/>
          </a:prstGeom>
          <a:solidFill>
            <a:srgbClr val="0D0A2C">
              <a:alpha val="75000"/>
            </a:srgbClr>
          </a:solidFill>
          <a:ln w="10478">
            <a:solidFill>
              <a:srgbClr val="FFFFFF">
                <a:alpha val="16000"/>
              </a:srgbClr>
            </a:solidFill>
            <a:prstDash val="solid"/>
          </a:ln>
        </p:spPr>
        <p:txBody>
          <a:bodyPr/>
          <a:lstStyle/>
          <a:p>
            <a:endParaRPr lang="ru-RU"/>
          </a:p>
        </p:txBody>
      </p:sp>
      <p:pic>
        <p:nvPicPr>
          <p:cNvPr id="4" name="Image 1" descr="preencoded.png"/>
          <p:cNvPicPr>
            <a:picLocks noChangeAspect="1"/>
          </p:cNvPicPr>
          <p:nvPr/>
        </p:nvPicPr>
        <p:blipFill>
          <a:blip r:embed="rId4"/>
          <a:stretch>
            <a:fillRect/>
          </a:stretch>
        </p:blipFill>
        <p:spPr>
          <a:xfrm>
            <a:off x="0" y="0"/>
            <a:ext cx="14630400" cy="8229838"/>
          </a:xfrm>
          <a:prstGeom prst="rect">
            <a:avLst/>
          </a:prstGeom>
        </p:spPr>
      </p:pic>
      <p:sp>
        <p:nvSpPr>
          <p:cNvPr id="5" name="Shape 1"/>
          <p:cNvSpPr/>
          <p:nvPr/>
        </p:nvSpPr>
        <p:spPr>
          <a:xfrm>
            <a:off x="0" y="0"/>
            <a:ext cx="14630400" cy="8229838"/>
          </a:xfrm>
          <a:prstGeom prst="rect">
            <a:avLst/>
          </a:prstGeom>
          <a:solidFill>
            <a:srgbClr val="0D0A2C">
              <a:alpha val="80000"/>
            </a:srgbClr>
          </a:solidFill>
          <a:ln/>
        </p:spPr>
        <p:txBody>
          <a:bodyPr/>
          <a:lstStyle/>
          <a:p>
            <a:endParaRPr lang="ru-RU"/>
          </a:p>
        </p:txBody>
      </p:sp>
      <p:sp>
        <p:nvSpPr>
          <p:cNvPr id="6" name="Text 2"/>
          <p:cNvSpPr/>
          <p:nvPr/>
        </p:nvSpPr>
        <p:spPr>
          <a:xfrm>
            <a:off x="3329583" y="461486"/>
            <a:ext cx="7971115" cy="1048941"/>
          </a:xfrm>
          <a:prstGeom prst="rect">
            <a:avLst/>
          </a:prstGeom>
          <a:noFill/>
          <a:ln/>
        </p:spPr>
        <p:txBody>
          <a:bodyPr wrap="square" rtlCol="0" anchor="t"/>
          <a:lstStyle/>
          <a:p>
            <a:pPr marL="0" indent="0" algn="ctr">
              <a:lnSpc>
                <a:spcPts val="4129"/>
              </a:lnSpc>
              <a:buNone/>
            </a:pPr>
            <a:r>
              <a:rPr lang="en-US" sz="3303" dirty="0">
                <a:solidFill>
                  <a:srgbClr val="F2F0F4"/>
                </a:solidFill>
                <a:latin typeface="Montserrat" pitchFamily="34" charset="0"/>
                <a:ea typeface="Montserrat" pitchFamily="34" charset="-122"/>
                <a:cs typeface="Montserrat" pitchFamily="34" charset="-120"/>
              </a:rPr>
              <a:t>Анализ обработанных изображений</a:t>
            </a:r>
            <a:endParaRPr lang="en-US" sz="3303" dirty="0"/>
          </a:p>
        </p:txBody>
      </p:sp>
      <p:sp>
        <p:nvSpPr>
          <p:cNvPr id="7" name="Text 3"/>
          <p:cNvSpPr/>
          <p:nvPr/>
        </p:nvSpPr>
        <p:spPr>
          <a:xfrm>
            <a:off x="3329583" y="1762125"/>
            <a:ext cx="7971115" cy="805101"/>
          </a:xfrm>
          <a:prstGeom prst="rect">
            <a:avLst/>
          </a:prstGeom>
          <a:noFill/>
          <a:ln/>
        </p:spPr>
        <p:txBody>
          <a:bodyPr wrap="square" rtlCol="0" anchor="t"/>
          <a:lstStyle/>
          <a:p>
            <a:pPr marL="0" indent="0">
              <a:lnSpc>
                <a:spcPts val="2114"/>
              </a:lnSpc>
              <a:buNone/>
            </a:pPr>
            <a:r>
              <a:rPr lang="en-US" sz="1321" dirty="0">
                <a:solidFill>
                  <a:srgbClr val="DCD7E5"/>
                </a:solidFill>
                <a:latin typeface="Heebo" pitchFamily="34" charset="0"/>
                <a:ea typeface="Heebo" pitchFamily="34" charset="-122"/>
                <a:cs typeface="Heebo" pitchFamily="34" charset="-120"/>
              </a:rPr>
              <a:t>Можно заметить, что на результаты в большей степени влияют параметры - пороговые значения и размер ядра. Можно сделать вывод, что значение стандартного отклонения, а следовательно, и размытие Гаусса в данном алгоритме не влияют на результат. </a:t>
            </a:r>
            <a:endParaRPr lang="en-US" sz="1321" dirty="0"/>
          </a:p>
        </p:txBody>
      </p:sp>
      <p:sp>
        <p:nvSpPr>
          <p:cNvPr id="8" name="Text 4"/>
          <p:cNvSpPr/>
          <p:nvPr/>
        </p:nvSpPr>
        <p:spPr>
          <a:xfrm>
            <a:off x="3329583" y="2755940"/>
            <a:ext cx="7971115" cy="268367"/>
          </a:xfrm>
          <a:prstGeom prst="rect">
            <a:avLst/>
          </a:prstGeom>
          <a:noFill/>
          <a:ln/>
        </p:spPr>
        <p:txBody>
          <a:bodyPr wrap="none" rtlCol="0" anchor="t"/>
          <a:lstStyle/>
          <a:p>
            <a:pPr marL="0" indent="0">
              <a:lnSpc>
                <a:spcPts val="2114"/>
              </a:lnSpc>
              <a:buNone/>
            </a:pPr>
            <a:r>
              <a:rPr lang="en-US" sz="1321" dirty="0">
                <a:solidFill>
                  <a:srgbClr val="DCD7E5"/>
                </a:solidFill>
                <a:latin typeface="Heebo" pitchFamily="34" charset="0"/>
                <a:ea typeface="Heebo" pitchFamily="34" charset="-122"/>
                <a:cs typeface="Heebo" pitchFamily="34" charset="-120"/>
              </a:rPr>
              <a:t>Лучшие значения параметров:</a:t>
            </a:r>
            <a:endParaRPr lang="en-US" sz="1321" dirty="0"/>
          </a:p>
        </p:txBody>
      </p:sp>
      <p:sp>
        <p:nvSpPr>
          <p:cNvPr id="9" name="Text 5"/>
          <p:cNvSpPr/>
          <p:nvPr/>
        </p:nvSpPr>
        <p:spPr>
          <a:xfrm>
            <a:off x="3597950" y="3213021"/>
            <a:ext cx="7702748" cy="268367"/>
          </a:xfrm>
          <a:prstGeom prst="rect">
            <a:avLst/>
          </a:prstGeom>
          <a:noFill/>
          <a:ln/>
        </p:spPr>
        <p:txBody>
          <a:bodyPr wrap="none" rtlCol="0" anchor="t"/>
          <a:lstStyle/>
          <a:p>
            <a:pPr marL="342900" indent="-342900" algn="l">
              <a:lnSpc>
                <a:spcPts val="2114"/>
              </a:lnSpc>
              <a:buSzPct val="100000"/>
              <a:buChar char="•"/>
            </a:pPr>
            <a:r>
              <a:rPr lang="en-US" sz="1321" dirty="0">
                <a:solidFill>
                  <a:srgbClr val="DCD7E5"/>
                </a:solidFill>
                <a:latin typeface="Heebo" pitchFamily="34" charset="0"/>
                <a:ea typeface="Heebo" pitchFamily="34" charset="-122"/>
                <a:cs typeface="Heebo" pitchFamily="34" charset="-120"/>
              </a:rPr>
              <a:t>размер ядра=5 </a:t>
            </a:r>
            <a:endParaRPr lang="en-US" sz="1321" dirty="0"/>
          </a:p>
        </p:txBody>
      </p:sp>
      <p:sp>
        <p:nvSpPr>
          <p:cNvPr id="10" name="Text 6"/>
          <p:cNvSpPr/>
          <p:nvPr/>
        </p:nvSpPr>
        <p:spPr>
          <a:xfrm>
            <a:off x="3597950" y="3548420"/>
            <a:ext cx="7702748" cy="268367"/>
          </a:xfrm>
          <a:prstGeom prst="rect">
            <a:avLst/>
          </a:prstGeom>
          <a:noFill/>
          <a:ln/>
        </p:spPr>
        <p:txBody>
          <a:bodyPr wrap="none" rtlCol="0" anchor="t"/>
          <a:lstStyle/>
          <a:p>
            <a:pPr marL="342900" indent="-342900" algn="l">
              <a:lnSpc>
                <a:spcPts val="2114"/>
              </a:lnSpc>
              <a:buSzPct val="100000"/>
              <a:buChar char="•"/>
            </a:pPr>
            <a:r>
              <a:rPr lang="en-US" sz="1321" dirty="0">
                <a:solidFill>
                  <a:srgbClr val="DCD7E5"/>
                </a:solidFill>
                <a:latin typeface="Heebo" pitchFamily="34" charset="0"/>
                <a:ea typeface="Heebo" pitchFamily="34" charset="-122"/>
                <a:cs typeface="Heebo" pitchFamily="34" charset="-120"/>
              </a:rPr>
              <a:t>пороговая граница=[0.1,0.7]</a:t>
            </a:r>
            <a:endParaRPr lang="en-US" sz="1321" dirty="0"/>
          </a:p>
        </p:txBody>
      </p:sp>
      <p:sp>
        <p:nvSpPr>
          <p:cNvPr id="11" name="Text 7"/>
          <p:cNvSpPr/>
          <p:nvPr/>
        </p:nvSpPr>
        <p:spPr>
          <a:xfrm>
            <a:off x="3329583" y="4005501"/>
            <a:ext cx="7971115" cy="268367"/>
          </a:xfrm>
          <a:prstGeom prst="rect">
            <a:avLst/>
          </a:prstGeom>
          <a:noFill/>
          <a:ln/>
        </p:spPr>
        <p:txBody>
          <a:bodyPr wrap="none" rtlCol="0" anchor="t"/>
          <a:lstStyle/>
          <a:p>
            <a:pPr marL="0" indent="0">
              <a:lnSpc>
                <a:spcPts val="2114"/>
              </a:lnSpc>
              <a:buNone/>
            </a:pPr>
            <a:r>
              <a:rPr lang="en-US" sz="1321" dirty="0">
                <a:solidFill>
                  <a:srgbClr val="DCD7E5"/>
                </a:solidFill>
                <a:latin typeface="Heebo" pitchFamily="34" charset="0"/>
                <a:ea typeface="Heebo" pitchFamily="34" charset="-122"/>
                <a:cs typeface="Heebo" pitchFamily="34" charset="-120"/>
              </a:rPr>
              <a:t>На данном изображении детали выделены более четко, а также меньше шумов.</a:t>
            </a:r>
            <a:endParaRPr lang="en-US" sz="1321" dirty="0"/>
          </a:p>
        </p:txBody>
      </p:sp>
      <p:pic>
        <p:nvPicPr>
          <p:cNvPr id="12" name="Image 2" descr="preencoded.png"/>
          <p:cNvPicPr>
            <a:picLocks noChangeAspect="1"/>
          </p:cNvPicPr>
          <p:nvPr/>
        </p:nvPicPr>
        <p:blipFill>
          <a:blip r:embed="rId5"/>
          <a:stretch>
            <a:fillRect/>
          </a:stretch>
        </p:blipFill>
        <p:spPr>
          <a:xfrm>
            <a:off x="4825841" y="4462582"/>
            <a:ext cx="4978479" cy="3305770"/>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530471"/>
          </a:xfrm>
          <a:prstGeom prst="rect">
            <a:avLst/>
          </a:prstGeom>
          <a:solidFill>
            <a:srgbClr val="0D0A2C">
              <a:alpha val="75000"/>
            </a:srgbClr>
          </a:solidFill>
          <a:ln w="11192">
            <a:solidFill>
              <a:srgbClr val="FFFFFF">
                <a:alpha val="16000"/>
              </a:srgbClr>
            </a:solidFill>
            <a:prstDash val="solid"/>
          </a:ln>
        </p:spPr>
        <p:txBody>
          <a:bodyPr/>
          <a:lstStyle/>
          <a:p>
            <a:endParaRPr lang="ru-RU"/>
          </a:p>
        </p:txBody>
      </p:sp>
      <p:pic>
        <p:nvPicPr>
          <p:cNvPr id="4" name="Image 1" descr="preencoded.png"/>
          <p:cNvPicPr>
            <a:picLocks noChangeAspect="1"/>
          </p:cNvPicPr>
          <p:nvPr/>
        </p:nvPicPr>
        <p:blipFill>
          <a:blip r:embed="rId4"/>
          <a:stretch>
            <a:fillRect/>
          </a:stretch>
        </p:blipFill>
        <p:spPr>
          <a:xfrm>
            <a:off x="0" y="0"/>
            <a:ext cx="14630400" cy="8530471"/>
          </a:xfrm>
          <a:prstGeom prst="rect">
            <a:avLst/>
          </a:prstGeom>
        </p:spPr>
      </p:pic>
      <p:sp>
        <p:nvSpPr>
          <p:cNvPr id="5" name="Shape 1"/>
          <p:cNvSpPr/>
          <p:nvPr/>
        </p:nvSpPr>
        <p:spPr>
          <a:xfrm>
            <a:off x="0" y="0"/>
            <a:ext cx="14630400" cy="8530471"/>
          </a:xfrm>
          <a:prstGeom prst="rect">
            <a:avLst/>
          </a:prstGeom>
          <a:solidFill>
            <a:srgbClr val="0D0A2C">
              <a:alpha val="80000"/>
            </a:srgbClr>
          </a:solidFill>
          <a:ln/>
        </p:spPr>
        <p:txBody>
          <a:bodyPr/>
          <a:lstStyle/>
          <a:p>
            <a:endParaRPr lang="ru-RU"/>
          </a:p>
        </p:txBody>
      </p:sp>
      <p:sp>
        <p:nvSpPr>
          <p:cNvPr id="6" name="Text 2"/>
          <p:cNvSpPr/>
          <p:nvPr/>
        </p:nvSpPr>
        <p:spPr>
          <a:xfrm>
            <a:off x="3061930" y="492443"/>
            <a:ext cx="8506539" cy="1119187"/>
          </a:xfrm>
          <a:prstGeom prst="rect">
            <a:avLst/>
          </a:prstGeom>
          <a:noFill/>
          <a:ln/>
        </p:spPr>
        <p:txBody>
          <a:bodyPr wrap="square" rtlCol="0" anchor="t"/>
          <a:lstStyle/>
          <a:p>
            <a:pPr marL="0" indent="0" algn="ctr">
              <a:lnSpc>
                <a:spcPts val="4407"/>
              </a:lnSpc>
              <a:buNone/>
            </a:pPr>
            <a:r>
              <a:rPr lang="en-US" sz="3525" dirty="0">
                <a:solidFill>
                  <a:srgbClr val="F2F0F4"/>
                </a:solidFill>
                <a:latin typeface="Montserrat" pitchFamily="34" charset="0"/>
                <a:ea typeface="Montserrat" pitchFamily="34" charset="-122"/>
                <a:cs typeface="Montserrat" pitchFamily="34" charset="-120"/>
              </a:rPr>
              <a:t>Сравнительный анализ метода Канни и Лапласа</a:t>
            </a:r>
            <a:endParaRPr lang="en-US" sz="3525" dirty="0"/>
          </a:p>
        </p:txBody>
      </p:sp>
      <p:sp>
        <p:nvSpPr>
          <p:cNvPr id="7" name="Text 3"/>
          <p:cNvSpPr/>
          <p:nvPr/>
        </p:nvSpPr>
        <p:spPr>
          <a:xfrm>
            <a:off x="3061930" y="1880235"/>
            <a:ext cx="8506539" cy="286464"/>
          </a:xfrm>
          <a:prstGeom prst="rect">
            <a:avLst/>
          </a:prstGeom>
          <a:noFill/>
          <a:ln/>
        </p:spPr>
        <p:txBody>
          <a:bodyPr wrap="none" rtlCol="0" anchor="t"/>
          <a:lstStyle/>
          <a:p>
            <a:pPr marL="0" indent="0" algn="ctr">
              <a:lnSpc>
                <a:spcPts val="2256"/>
              </a:lnSpc>
              <a:buNone/>
            </a:pPr>
            <a:endParaRPr lang="en-US" sz="1410" dirty="0"/>
          </a:p>
        </p:txBody>
      </p:sp>
      <p:sp>
        <p:nvSpPr>
          <p:cNvPr id="8" name="Shape 4"/>
          <p:cNvSpPr/>
          <p:nvPr/>
        </p:nvSpPr>
        <p:spPr>
          <a:xfrm>
            <a:off x="3061930" y="2368153"/>
            <a:ext cx="8506539" cy="2717721"/>
          </a:xfrm>
          <a:prstGeom prst="roundRect">
            <a:avLst>
              <a:gd name="adj" fmla="val 2965"/>
            </a:avLst>
          </a:prstGeom>
          <a:noFill/>
          <a:ln w="11192">
            <a:solidFill>
              <a:srgbClr val="FFFFFF">
                <a:alpha val="24000"/>
              </a:srgbClr>
            </a:solidFill>
            <a:prstDash val="solid"/>
          </a:ln>
        </p:spPr>
        <p:txBody>
          <a:bodyPr/>
          <a:lstStyle/>
          <a:p>
            <a:endParaRPr lang="ru-RU"/>
          </a:p>
        </p:txBody>
      </p:sp>
      <p:sp>
        <p:nvSpPr>
          <p:cNvPr id="9" name="Shape 5"/>
          <p:cNvSpPr/>
          <p:nvPr/>
        </p:nvSpPr>
        <p:spPr>
          <a:xfrm>
            <a:off x="3073122" y="2379345"/>
            <a:ext cx="8484156" cy="802958"/>
          </a:xfrm>
          <a:prstGeom prst="rect">
            <a:avLst/>
          </a:prstGeom>
          <a:solidFill>
            <a:srgbClr val="FFFFFF">
              <a:alpha val="4000"/>
            </a:srgbClr>
          </a:solidFill>
          <a:ln/>
        </p:spPr>
        <p:txBody>
          <a:bodyPr/>
          <a:lstStyle/>
          <a:p>
            <a:endParaRPr lang="ru-RU"/>
          </a:p>
        </p:txBody>
      </p:sp>
      <p:sp>
        <p:nvSpPr>
          <p:cNvPr id="10" name="Text 6"/>
          <p:cNvSpPr/>
          <p:nvPr/>
        </p:nvSpPr>
        <p:spPr>
          <a:xfrm>
            <a:off x="3252430" y="2494359"/>
            <a:ext cx="1476494" cy="572929"/>
          </a:xfrm>
          <a:prstGeom prst="rect">
            <a:avLst/>
          </a:prstGeom>
          <a:noFill/>
          <a:ln/>
        </p:spPr>
        <p:txBody>
          <a:bodyPr wrap="square" rtlCol="0" anchor="t"/>
          <a:lstStyle/>
          <a:p>
            <a:pPr marL="0" indent="0">
              <a:lnSpc>
                <a:spcPts val="2256"/>
              </a:lnSpc>
              <a:buNone/>
            </a:pPr>
            <a:r>
              <a:rPr lang="en-US" sz="1410" dirty="0">
                <a:solidFill>
                  <a:srgbClr val="DCD7E5"/>
                </a:solidFill>
                <a:latin typeface="Heebo" pitchFamily="34" charset="0"/>
                <a:ea typeface="Heebo" pitchFamily="34" charset="-122"/>
                <a:cs typeface="Heebo" pitchFamily="34" charset="-120"/>
              </a:rPr>
              <a:t>Название метода</a:t>
            </a:r>
            <a:endParaRPr lang="en-US" sz="1410" dirty="0"/>
          </a:p>
        </p:txBody>
      </p:sp>
      <p:sp>
        <p:nvSpPr>
          <p:cNvPr id="11" name="Text 7"/>
          <p:cNvSpPr/>
          <p:nvPr/>
        </p:nvSpPr>
        <p:spPr>
          <a:xfrm>
            <a:off x="5094684" y="2494359"/>
            <a:ext cx="2120027" cy="572929"/>
          </a:xfrm>
          <a:prstGeom prst="rect">
            <a:avLst/>
          </a:prstGeom>
          <a:noFill/>
          <a:ln/>
        </p:spPr>
        <p:txBody>
          <a:bodyPr wrap="square" rtlCol="0" anchor="t"/>
          <a:lstStyle/>
          <a:p>
            <a:pPr marL="0" indent="0">
              <a:lnSpc>
                <a:spcPts val="2256"/>
              </a:lnSpc>
              <a:buNone/>
            </a:pPr>
            <a:r>
              <a:rPr lang="en-US" sz="1410" dirty="0">
                <a:solidFill>
                  <a:srgbClr val="DCD7E5"/>
                </a:solidFill>
                <a:latin typeface="Heebo" pitchFamily="34" charset="0"/>
                <a:ea typeface="Heebo" pitchFamily="34" charset="-122"/>
                <a:cs typeface="Heebo" pitchFamily="34" charset="-120"/>
              </a:rPr>
              <a:t>Время работы алгоритма</a:t>
            </a:r>
            <a:endParaRPr lang="en-US" sz="1410" dirty="0"/>
          </a:p>
        </p:txBody>
      </p:sp>
      <p:sp>
        <p:nvSpPr>
          <p:cNvPr id="12" name="Text 8"/>
          <p:cNvSpPr/>
          <p:nvPr/>
        </p:nvSpPr>
        <p:spPr>
          <a:xfrm>
            <a:off x="7580471" y="2494359"/>
            <a:ext cx="841534" cy="286464"/>
          </a:xfrm>
          <a:prstGeom prst="rect">
            <a:avLst/>
          </a:prstGeom>
          <a:noFill/>
          <a:ln/>
        </p:spPr>
        <p:txBody>
          <a:bodyPr wrap="none" rtlCol="0" anchor="t"/>
          <a:lstStyle/>
          <a:p>
            <a:pPr marL="0" indent="0">
              <a:lnSpc>
                <a:spcPts val="2256"/>
              </a:lnSpc>
              <a:buNone/>
            </a:pPr>
            <a:r>
              <a:rPr lang="en-US" sz="1410" dirty="0">
                <a:solidFill>
                  <a:srgbClr val="DCD7E5"/>
                </a:solidFill>
                <a:latin typeface="Heebo" pitchFamily="34" charset="0"/>
                <a:ea typeface="Heebo" pitchFamily="34" charset="-122"/>
                <a:cs typeface="Heebo" pitchFamily="34" charset="-120"/>
              </a:rPr>
              <a:t>Контраст</a:t>
            </a:r>
            <a:endParaRPr lang="en-US" sz="1410" dirty="0"/>
          </a:p>
        </p:txBody>
      </p:sp>
      <p:sp>
        <p:nvSpPr>
          <p:cNvPr id="13" name="Text 9"/>
          <p:cNvSpPr/>
          <p:nvPr/>
        </p:nvSpPr>
        <p:spPr>
          <a:xfrm>
            <a:off x="8787765" y="2494359"/>
            <a:ext cx="2590443" cy="286464"/>
          </a:xfrm>
          <a:prstGeom prst="rect">
            <a:avLst/>
          </a:prstGeom>
          <a:noFill/>
          <a:ln/>
        </p:spPr>
        <p:txBody>
          <a:bodyPr wrap="none" rtlCol="0" anchor="t"/>
          <a:lstStyle/>
          <a:p>
            <a:pPr marL="0" indent="0">
              <a:lnSpc>
                <a:spcPts val="2256"/>
              </a:lnSpc>
              <a:buNone/>
            </a:pPr>
            <a:r>
              <a:rPr lang="en-US" sz="1410" dirty="0">
                <a:solidFill>
                  <a:srgbClr val="DCD7E5"/>
                </a:solidFill>
                <a:latin typeface="Heebo" pitchFamily="34" charset="0"/>
                <a:ea typeface="Heebo" pitchFamily="34" charset="-122"/>
                <a:cs typeface="Heebo" pitchFamily="34" charset="-120"/>
              </a:rPr>
              <a:t>Визуальные характеристики</a:t>
            </a:r>
            <a:endParaRPr lang="en-US" sz="1410" dirty="0"/>
          </a:p>
        </p:txBody>
      </p:sp>
      <p:sp>
        <p:nvSpPr>
          <p:cNvPr id="14" name="Shape 10"/>
          <p:cNvSpPr/>
          <p:nvPr/>
        </p:nvSpPr>
        <p:spPr>
          <a:xfrm>
            <a:off x="3073122" y="3182303"/>
            <a:ext cx="8484156" cy="802958"/>
          </a:xfrm>
          <a:prstGeom prst="rect">
            <a:avLst/>
          </a:prstGeom>
          <a:solidFill>
            <a:srgbClr val="000000">
              <a:alpha val="4000"/>
            </a:srgbClr>
          </a:solidFill>
          <a:ln/>
        </p:spPr>
        <p:txBody>
          <a:bodyPr/>
          <a:lstStyle/>
          <a:p>
            <a:endParaRPr lang="ru-RU"/>
          </a:p>
        </p:txBody>
      </p:sp>
      <p:sp>
        <p:nvSpPr>
          <p:cNvPr id="15" name="Text 11"/>
          <p:cNvSpPr/>
          <p:nvPr/>
        </p:nvSpPr>
        <p:spPr>
          <a:xfrm>
            <a:off x="3252430" y="3297317"/>
            <a:ext cx="1476494" cy="286464"/>
          </a:xfrm>
          <a:prstGeom prst="rect">
            <a:avLst/>
          </a:prstGeom>
          <a:noFill/>
          <a:ln/>
        </p:spPr>
        <p:txBody>
          <a:bodyPr wrap="none" rtlCol="0" anchor="t"/>
          <a:lstStyle/>
          <a:p>
            <a:pPr marL="0" indent="0">
              <a:lnSpc>
                <a:spcPts val="2256"/>
              </a:lnSpc>
              <a:buNone/>
            </a:pPr>
            <a:r>
              <a:rPr lang="en-US" sz="1410" dirty="0">
                <a:solidFill>
                  <a:srgbClr val="DCD7E5"/>
                </a:solidFill>
                <a:latin typeface="Heebo" pitchFamily="34" charset="0"/>
                <a:ea typeface="Heebo" pitchFamily="34" charset="-122"/>
                <a:cs typeface="Heebo" pitchFamily="34" charset="-120"/>
              </a:rPr>
              <a:t>Метод Канни</a:t>
            </a:r>
            <a:endParaRPr lang="en-US" sz="1410" dirty="0"/>
          </a:p>
        </p:txBody>
      </p:sp>
      <p:sp>
        <p:nvSpPr>
          <p:cNvPr id="16" name="Text 12"/>
          <p:cNvSpPr/>
          <p:nvPr/>
        </p:nvSpPr>
        <p:spPr>
          <a:xfrm>
            <a:off x="5094684" y="3297317"/>
            <a:ext cx="2120027" cy="286464"/>
          </a:xfrm>
          <a:prstGeom prst="rect">
            <a:avLst/>
          </a:prstGeom>
          <a:noFill/>
          <a:ln/>
        </p:spPr>
        <p:txBody>
          <a:bodyPr wrap="none" rtlCol="0" anchor="t"/>
          <a:lstStyle/>
          <a:p>
            <a:pPr marL="0" indent="0">
              <a:lnSpc>
                <a:spcPts val="2256"/>
              </a:lnSpc>
              <a:buNone/>
            </a:pPr>
            <a:r>
              <a:rPr lang="en-US" sz="1410" dirty="0">
                <a:solidFill>
                  <a:srgbClr val="DCD7E5"/>
                </a:solidFill>
                <a:latin typeface="Heebo" pitchFamily="34" charset="0"/>
                <a:ea typeface="Heebo" pitchFamily="34" charset="-122"/>
                <a:cs typeface="Heebo" pitchFamily="34" charset="-120"/>
              </a:rPr>
              <a:t>10.2766 сек.</a:t>
            </a:r>
            <a:endParaRPr lang="en-US" sz="1410" dirty="0"/>
          </a:p>
        </p:txBody>
      </p:sp>
      <p:sp>
        <p:nvSpPr>
          <p:cNvPr id="17" name="Text 13"/>
          <p:cNvSpPr/>
          <p:nvPr/>
        </p:nvSpPr>
        <p:spPr>
          <a:xfrm>
            <a:off x="7580471" y="3297317"/>
            <a:ext cx="841534" cy="286464"/>
          </a:xfrm>
          <a:prstGeom prst="rect">
            <a:avLst/>
          </a:prstGeom>
          <a:noFill/>
          <a:ln/>
        </p:spPr>
        <p:txBody>
          <a:bodyPr wrap="none" rtlCol="0" anchor="t"/>
          <a:lstStyle/>
          <a:p>
            <a:pPr marL="0" indent="0">
              <a:lnSpc>
                <a:spcPts val="2256"/>
              </a:lnSpc>
              <a:buNone/>
            </a:pPr>
            <a:r>
              <a:rPr lang="en-US" sz="1410" dirty="0">
                <a:solidFill>
                  <a:srgbClr val="DCD7E5"/>
                </a:solidFill>
                <a:latin typeface="Heebo" pitchFamily="34" charset="0"/>
                <a:ea typeface="Heebo" pitchFamily="34" charset="-122"/>
                <a:cs typeface="Heebo" pitchFamily="34" charset="-120"/>
              </a:rPr>
              <a:t>50.7</a:t>
            </a:r>
            <a:endParaRPr lang="en-US" sz="1410" dirty="0"/>
          </a:p>
        </p:txBody>
      </p:sp>
      <p:sp>
        <p:nvSpPr>
          <p:cNvPr id="18" name="Text 14"/>
          <p:cNvSpPr/>
          <p:nvPr/>
        </p:nvSpPr>
        <p:spPr>
          <a:xfrm>
            <a:off x="8787765" y="3297317"/>
            <a:ext cx="2590443" cy="572929"/>
          </a:xfrm>
          <a:prstGeom prst="rect">
            <a:avLst/>
          </a:prstGeom>
          <a:noFill/>
          <a:ln/>
        </p:spPr>
        <p:txBody>
          <a:bodyPr wrap="square" rtlCol="0" anchor="t"/>
          <a:lstStyle/>
          <a:p>
            <a:pPr marL="0" indent="0">
              <a:lnSpc>
                <a:spcPts val="2256"/>
              </a:lnSpc>
              <a:buNone/>
            </a:pPr>
            <a:r>
              <a:rPr lang="en-US" sz="1410" dirty="0">
                <a:solidFill>
                  <a:srgbClr val="DCD7E5"/>
                </a:solidFill>
                <a:latin typeface="Heebo" pitchFamily="34" charset="0"/>
                <a:ea typeface="Heebo" pitchFamily="34" charset="-122"/>
                <a:cs typeface="Heebo" pitchFamily="34" charset="-120"/>
              </a:rPr>
              <a:t>Тонкие контуры, четко прорисованные детали</a:t>
            </a:r>
            <a:endParaRPr lang="en-US" sz="1410" dirty="0"/>
          </a:p>
        </p:txBody>
      </p:sp>
      <p:sp>
        <p:nvSpPr>
          <p:cNvPr id="19" name="Shape 15"/>
          <p:cNvSpPr/>
          <p:nvPr/>
        </p:nvSpPr>
        <p:spPr>
          <a:xfrm>
            <a:off x="3073122" y="3985260"/>
            <a:ext cx="8484156" cy="1089422"/>
          </a:xfrm>
          <a:prstGeom prst="rect">
            <a:avLst/>
          </a:prstGeom>
          <a:solidFill>
            <a:srgbClr val="FFFFFF">
              <a:alpha val="4000"/>
            </a:srgbClr>
          </a:solidFill>
          <a:ln/>
        </p:spPr>
        <p:txBody>
          <a:bodyPr/>
          <a:lstStyle/>
          <a:p>
            <a:endParaRPr lang="ru-RU"/>
          </a:p>
        </p:txBody>
      </p:sp>
      <p:sp>
        <p:nvSpPr>
          <p:cNvPr id="20" name="Text 16"/>
          <p:cNvSpPr/>
          <p:nvPr/>
        </p:nvSpPr>
        <p:spPr>
          <a:xfrm>
            <a:off x="3252430" y="4100274"/>
            <a:ext cx="1476494" cy="286464"/>
          </a:xfrm>
          <a:prstGeom prst="rect">
            <a:avLst/>
          </a:prstGeom>
          <a:noFill/>
          <a:ln/>
        </p:spPr>
        <p:txBody>
          <a:bodyPr wrap="none" rtlCol="0" anchor="t"/>
          <a:lstStyle/>
          <a:p>
            <a:pPr marL="0" indent="0">
              <a:lnSpc>
                <a:spcPts val="2256"/>
              </a:lnSpc>
              <a:buNone/>
            </a:pPr>
            <a:r>
              <a:rPr lang="en-US" sz="1410" dirty="0">
                <a:solidFill>
                  <a:srgbClr val="DCD7E5"/>
                </a:solidFill>
                <a:latin typeface="Heebo" pitchFamily="34" charset="0"/>
                <a:ea typeface="Heebo" pitchFamily="34" charset="-122"/>
                <a:cs typeface="Heebo" pitchFamily="34" charset="-120"/>
              </a:rPr>
              <a:t>Метод Лапласа</a:t>
            </a:r>
            <a:endParaRPr lang="en-US" sz="1410" dirty="0"/>
          </a:p>
        </p:txBody>
      </p:sp>
      <p:sp>
        <p:nvSpPr>
          <p:cNvPr id="21" name="Text 17"/>
          <p:cNvSpPr/>
          <p:nvPr/>
        </p:nvSpPr>
        <p:spPr>
          <a:xfrm>
            <a:off x="5094684" y="4100274"/>
            <a:ext cx="2120027" cy="286464"/>
          </a:xfrm>
          <a:prstGeom prst="rect">
            <a:avLst/>
          </a:prstGeom>
          <a:noFill/>
          <a:ln/>
        </p:spPr>
        <p:txBody>
          <a:bodyPr wrap="none" rtlCol="0" anchor="t"/>
          <a:lstStyle/>
          <a:p>
            <a:pPr marL="0" indent="0">
              <a:lnSpc>
                <a:spcPts val="2256"/>
              </a:lnSpc>
              <a:buNone/>
            </a:pPr>
            <a:r>
              <a:rPr lang="en-US" sz="1410" dirty="0">
                <a:solidFill>
                  <a:srgbClr val="DCD7E5"/>
                </a:solidFill>
                <a:latin typeface="Heebo" pitchFamily="34" charset="0"/>
                <a:ea typeface="Heebo" pitchFamily="34" charset="-122"/>
                <a:cs typeface="Heebo" pitchFamily="34" charset="-120"/>
              </a:rPr>
              <a:t>4.6657 сек.</a:t>
            </a:r>
            <a:endParaRPr lang="en-US" sz="1410" dirty="0"/>
          </a:p>
        </p:txBody>
      </p:sp>
      <p:sp>
        <p:nvSpPr>
          <p:cNvPr id="22" name="Text 18"/>
          <p:cNvSpPr/>
          <p:nvPr/>
        </p:nvSpPr>
        <p:spPr>
          <a:xfrm>
            <a:off x="7580471" y="4100274"/>
            <a:ext cx="841534" cy="286464"/>
          </a:xfrm>
          <a:prstGeom prst="rect">
            <a:avLst/>
          </a:prstGeom>
          <a:noFill/>
          <a:ln/>
        </p:spPr>
        <p:txBody>
          <a:bodyPr wrap="none" rtlCol="0" anchor="t"/>
          <a:lstStyle/>
          <a:p>
            <a:pPr marL="0" indent="0">
              <a:lnSpc>
                <a:spcPts val="2256"/>
              </a:lnSpc>
              <a:buNone/>
            </a:pPr>
            <a:r>
              <a:rPr lang="en-US" sz="1410" dirty="0">
                <a:solidFill>
                  <a:srgbClr val="DCD7E5"/>
                </a:solidFill>
                <a:latin typeface="Heebo" pitchFamily="34" charset="0"/>
                <a:ea typeface="Heebo" pitchFamily="34" charset="-122"/>
                <a:cs typeface="Heebo" pitchFamily="34" charset="-120"/>
              </a:rPr>
              <a:t>75.9</a:t>
            </a:r>
            <a:endParaRPr lang="en-US" sz="1410" dirty="0"/>
          </a:p>
        </p:txBody>
      </p:sp>
      <p:sp>
        <p:nvSpPr>
          <p:cNvPr id="23" name="Text 19"/>
          <p:cNvSpPr/>
          <p:nvPr/>
        </p:nvSpPr>
        <p:spPr>
          <a:xfrm>
            <a:off x="8787765" y="4100274"/>
            <a:ext cx="2590443" cy="859393"/>
          </a:xfrm>
          <a:prstGeom prst="rect">
            <a:avLst/>
          </a:prstGeom>
          <a:noFill/>
          <a:ln/>
        </p:spPr>
        <p:txBody>
          <a:bodyPr wrap="square" rtlCol="0" anchor="t"/>
          <a:lstStyle/>
          <a:p>
            <a:pPr marL="0" indent="0">
              <a:lnSpc>
                <a:spcPts val="2256"/>
              </a:lnSpc>
              <a:buNone/>
            </a:pPr>
            <a:r>
              <a:rPr lang="en-US" sz="1410" dirty="0">
                <a:solidFill>
                  <a:srgbClr val="DCD7E5"/>
                </a:solidFill>
                <a:latin typeface="Heebo" pitchFamily="34" charset="0"/>
                <a:ea typeface="Heebo" pitchFamily="34" charset="-122"/>
                <a:cs typeface="Heebo" pitchFamily="34" charset="-120"/>
              </a:rPr>
              <a:t>Двойные контуры,не все детали машины прорисованы,шумы</a:t>
            </a:r>
            <a:endParaRPr lang="en-US" sz="1410" dirty="0"/>
          </a:p>
        </p:txBody>
      </p:sp>
      <p:pic>
        <p:nvPicPr>
          <p:cNvPr id="24" name="Image 2" descr="preencoded.png"/>
          <p:cNvPicPr>
            <a:picLocks noChangeAspect="1"/>
          </p:cNvPicPr>
          <p:nvPr/>
        </p:nvPicPr>
        <p:blipFill>
          <a:blip r:embed="rId5"/>
          <a:stretch>
            <a:fillRect/>
          </a:stretch>
        </p:blipFill>
        <p:spPr>
          <a:xfrm>
            <a:off x="3459956" y="5404247"/>
            <a:ext cx="3708202" cy="2462332"/>
          </a:xfrm>
          <a:prstGeom prst="rect">
            <a:avLst/>
          </a:prstGeom>
        </p:spPr>
      </p:pic>
      <p:pic>
        <p:nvPicPr>
          <p:cNvPr id="25" name="Image 3" descr="preencoded.png"/>
          <p:cNvPicPr>
            <a:picLocks noChangeAspect="1"/>
          </p:cNvPicPr>
          <p:nvPr/>
        </p:nvPicPr>
        <p:blipFill>
          <a:blip r:embed="rId6"/>
          <a:stretch>
            <a:fillRect/>
          </a:stretch>
        </p:blipFill>
        <p:spPr>
          <a:xfrm>
            <a:off x="7311390" y="5404247"/>
            <a:ext cx="3708202" cy="2462332"/>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txBody>
          <a:bodyPr/>
          <a:lstStyle/>
          <a:p>
            <a:endParaRPr lang="ru-RU"/>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2350056" y="1040963"/>
            <a:ext cx="4443889" cy="694373"/>
          </a:xfrm>
          <a:prstGeom prst="rect">
            <a:avLst/>
          </a:prstGeom>
          <a:noFill/>
          <a:ln/>
        </p:spPr>
        <p:txBody>
          <a:bodyPr wrap="none" rtlCol="0" anchor="t"/>
          <a:lstStyle/>
          <a:p>
            <a:pPr marL="0" indent="0" algn="ctr">
              <a:lnSpc>
                <a:spcPts val="5468"/>
              </a:lnSpc>
              <a:buNone/>
            </a:pPr>
            <a:r>
              <a:rPr lang="en-US" sz="4374" b="1" dirty="0">
                <a:solidFill>
                  <a:srgbClr val="F2F0F4"/>
                </a:solidFill>
                <a:latin typeface="Montserrat" pitchFamily="34" charset="0"/>
                <a:ea typeface="Montserrat" pitchFamily="34" charset="-122"/>
                <a:cs typeface="Montserrat" pitchFamily="34" charset="-120"/>
              </a:rPr>
              <a:t>Вывод</a:t>
            </a:r>
            <a:endParaRPr lang="en-US" sz="4374" dirty="0"/>
          </a:p>
        </p:txBody>
      </p:sp>
      <p:sp>
        <p:nvSpPr>
          <p:cNvPr id="6" name="Text 2"/>
          <p:cNvSpPr/>
          <p:nvPr/>
        </p:nvSpPr>
        <p:spPr>
          <a:xfrm>
            <a:off x="833199" y="2068592"/>
            <a:ext cx="7477601" cy="1421606"/>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Не смотря на более длительное время работы алгоритма Канни, он выигрывает по качеству выделения границ объекта. Метод Лапласа, хотя и работает быстрее, более подвержен шумам и может не всегда точно выделять контуры объектов. </a:t>
            </a:r>
            <a:endParaRPr lang="en-US" sz="1750" dirty="0"/>
          </a:p>
        </p:txBody>
      </p:sp>
      <p:sp>
        <p:nvSpPr>
          <p:cNvPr id="7" name="Text 3"/>
          <p:cNvSpPr/>
          <p:nvPr/>
        </p:nvSpPr>
        <p:spPr>
          <a:xfrm>
            <a:off x="833199" y="3740110"/>
            <a:ext cx="7477601"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Простота реализации также может быть важным фактором при выборе метода, и в этом аспекте Метод Лапласа более прост в реализации.</a:t>
            </a:r>
            <a:endParaRPr lang="en-US" sz="1750" dirty="0"/>
          </a:p>
        </p:txBody>
      </p:sp>
      <p:sp>
        <p:nvSpPr>
          <p:cNvPr id="8" name="Text 4"/>
          <p:cNvSpPr/>
          <p:nvPr/>
        </p:nvSpPr>
        <p:spPr>
          <a:xfrm>
            <a:off x="833198" y="4915139"/>
            <a:ext cx="7477601" cy="2487811"/>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Измерение контраста в данном контексте отражает разницу в яркости между объектами и фоном или между различными частями изображения. </a:t>
            </a:r>
            <a:r>
              <a:rPr lang="en-US" sz="1750" b="1" dirty="0">
                <a:solidFill>
                  <a:srgbClr val="DCD7E5"/>
                </a:solidFill>
                <a:latin typeface="Heebo" pitchFamily="34" charset="0"/>
                <a:ea typeface="Heebo" pitchFamily="34" charset="-122"/>
                <a:cs typeface="Heebo" pitchFamily="34" charset="-120"/>
              </a:rPr>
              <a:t>Метод Лапласа </a:t>
            </a:r>
            <a:r>
              <a:rPr lang="en-US" sz="1750" dirty="0">
                <a:solidFill>
                  <a:srgbClr val="DCD7E5"/>
                </a:solidFill>
                <a:latin typeface="Heebo" pitchFamily="34" charset="0"/>
                <a:ea typeface="Heebo" pitchFamily="34" charset="-122"/>
                <a:cs typeface="Heebo" pitchFamily="34" charset="-120"/>
              </a:rPr>
              <a:t> имеет высокое значение контраста, следовательно выделяет границы, где интенсивность меняется резко.</a:t>
            </a:r>
            <a:r>
              <a:rPr lang="en-US" sz="1750" b="1" dirty="0">
                <a:solidFill>
                  <a:srgbClr val="DCD7E5"/>
                </a:solidFill>
                <a:latin typeface="Heebo" pitchFamily="34" charset="0"/>
                <a:ea typeface="Heebo" pitchFamily="34" charset="-122"/>
                <a:cs typeface="Heebo" pitchFamily="34" charset="-120"/>
              </a:rPr>
              <a:t>Метод Канни </a:t>
            </a:r>
            <a:r>
              <a:rPr lang="en-US" sz="1750" dirty="0">
                <a:solidFill>
                  <a:srgbClr val="DCD7E5"/>
                </a:solidFill>
                <a:latin typeface="Heebo" pitchFamily="34" charset="0"/>
                <a:ea typeface="Heebo" pitchFamily="34" charset="-122"/>
                <a:cs typeface="Heebo" pitchFamily="34" charset="-120"/>
              </a:rPr>
              <a:t>также выделяет границы, но менее чувствителен к резким изменениям интенсивности, что может снизить общий контраст на изображении.</a:t>
            </a:r>
            <a:endParaRPr lang="en-US" sz="175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txBody>
          <a:bodyPr/>
          <a:lstStyle/>
          <a:p>
            <a:endParaRPr lang="ru-RU"/>
          </a:p>
        </p:txBody>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D0A2C">
              <a:alpha val="80000"/>
            </a:srgbClr>
          </a:solidFill>
          <a:ln/>
        </p:spPr>
        <p:txBody>
          <a:bodyPr/>
          <a:lstStyle/>
          <a:p>
            <a:endParaRPr lang="ru-RU"/>
          </a:p>
        </p:txBody>
      </p:sp>
      <p:sp>
        <p:nvSpPr>
          <p:cNvPr id="6" name="Text 2"/>
          <p:cNvSpPr/>
          <p:nvPr/>
        </p:nvSpPr>
        <p:spPr>
          <a:xfrm>
            <a:off x="2343150" y="2284690"/>
            <a:ext cx="9944100" cy="555427"/>
          </a:xfrm>
          <a:prstGeom prst="rect">
            <a:avLst/>
          </a:prstGeom>
          <a:noFill/>
          <a:ln/>
        </p:spPr>
        <p:txBody>
          <a:bodyPr wrap="none" rtlCol="0" anchor="t"/>
          <a:lstStyle/>
          <a:p>
            <a:pPr marL="0" indent="0" algn="ctr">
              <a:lnSpc>
                <a:spcPts val="4374"/>
              </a:lnSpc>
              <a:buNone/>
            </a:pPr>
            <a:r>
              <a:rPr lang="en-US" sz="3499" b="1" dirty="0">
                <a:solidFill>
                  <a:srgbClr val="F2F0F4"/>
                </a:solidFill>
                <a:latin typeface="Montserrat" pitchFamily="34" charset="0"/>
                <a:ea typeface="Montserrat" pitchFamily="34" charset="-122"/>
                <a:cs typeface="Montserrat" pitchFamily="34" charset="-120"/>
              </a:rPr>
              <a:t>Это проект с открытым исходным кодом</a:t>
            </a:r>
            <a:endParaRPr lang="en-US" sz="3499" dirty="0"/>
          </a:p>
        </p:txBody>
      </p:sp>
      <p:sp>
        <p:nvSpPr>
          <p:cNvPr id="7" name="Text 3"/>
          <p:cNvSpPr/>
          <p:nvPr/>
        </p:nvSpPr>
        <p:spPr>
          <a:xfrm>
            <a:off x="2037993" y="3090029"/>
            <a:ext cx="10554414"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Просмотреть код и оставить комментарии можно в репозитории по следующей ссылке:</a:t>
            </a:r>
            <a:endParaRPr lang="en-US" sz="1750" dirty="0"/>
          </a:p>
        </p:txBody>
      </p:sp>
      <p:pic>
        <p:nvPicPr>
          <p:cNvPr id="8" name="Image 2" descr="preencoded.png">
            <a:hlinkClick r:id="rId5"/>
          </p:cNvPr>
          <p:cNvPicPr>
            <a:picLocks noChangeAspect="1"/>
          </p:cNvPicPr>
          <p:nvPr/>
        </p:nvPicPr>
        <p:blipFill>
          <a:blip r:embed="rId6"/>
          <a:stretch>
            <a:fillRect/>
          </a:stretch>
        </p:blipFill>
        <p:spPr>
          <a:xfrm>
            <a:off x="2037993" y="3695343"/>
            <a:ext cx="10554414" cy="224956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934"/>
          </a:xfrm>
          <a:prstGeom prst="rect">
            <a:avLst/>
          </a:prstGeom>
          <a:solidFill>
            <a:srgbClr val="0D0A2C">
              <a:alpha val="75000"/>
            </a:srgbClr>
          </a:solidFill>
          <a:ln w="11192">
            <a:solidFill>
              <a:srgbClr val="FFFFFF">
                <a:alpha val="16000"/>
              </a:srgbClr>
            </a:solidFill>
            <a:prstDash val="solid"/>
          </a:ln>
        </p:spPr>
        <p:txBody>
          <a:bodyPr/>
          <a:lstStyle/>
          <a:p>
            <a:endParaRPr lang="ru-RU"/>
          </a:p>
        </p:txBody>
      </p:sp>
      <p:sp>
        <p:nvSpPr>
          <p:cNvPr id="4" name="Text 1"/>
          <p:cNvSpPr/>
          <p:nvPr/>
        </p:nvSpPr>
        <p:spPr>
          <a:xfrm>
            <a:off x="5273040" y="493871"/>
            <a:ext cx="4084320" cy="561380"/>
          </a:xfrm>
          <a:prstGeom prst="rect">
            <a:avLst/>
          </a:prstGeom>
          <a:noFill/>
          <a:ln/>
        </p:spPr>
        <p:txBody>
          <a:bodyPr wrap="none" rtlCol="0" anchor="t"/>
          <a:lstStyle/>
          <a:p>
            <a:pPr marL="0" indent="0" algn="ctr">
              <a:lnSpc>
                <a:spcPts val="4420"/>
              </a:lnSpc>
              <a:buNone/>
            </a:pPr>
            <a:r>
              <a:rPr lang="en-US" sz="3536" b="1" dirty="0">
                <a:solidFill>
                  <a:srgbClr val="F2F0F4"/>
                </a:solidFill>
                <a:latin typeface="Montserrat" pitchFamily="34" charset="0"/>
                <a:ea typeface="Montserrat" pitchFamily="34" charset="-122"/>
                <a:cs typeface="Montserrat" pitchFamily="34" charset="-120"/>
              </a:rPr>
              <a:t>Алгоритм Канни</a:t>
            </a:r>
            <a:endParaRPr lang="en-US" sz="3536" dirty="0"/>
          </a:p>
        </p:txBody>
      </p:sp>
      <p:sp>
        <p:nvSpPr>
          <p:cNvPr id="5" name="Shape 2"/>
          <p:cNvSpPr/>
          <p:nvPr/>
        </p:nvSpPr>
        <p:spPr>
          <a:xfrm>
            <a:off x="7297341" y="1414463"/>
            <a:ext cx="35838" cy="6324600"/>
          </a:xfrm>
          <a:prstGeom prst="roundRect">
            <a:avLst>
              <a:gd name="adj" fmla="val 225543"/>
            </a:avLst>
          </a:prstGeom>
          <a:solidFill>
            <a:srgbClr val="481782"/>
          </a:solidFill>
          <a:ln/>
        </p:spPr>
        <p:txBody>
          <a:bodyPr/>
          <a:lstStyle/>
          <a:p>
            <a:endParaRPr lang="ru-RU"/>
          </a:p>
        </p:txBody>
      </p:sp>
      <p:sp>
        <p:nvSpPr>
          <p:cNvPr id="6" name="Shape 3"/>
          <p:cNvSpPr/>
          <p:nvPr/>
        </p:nvSpPr>
        <p:spPr>
          <a:xfrm>
            <a:off x="7517249" y="1738848"/>
            <a:ext cx="628650" cy="35838"/>
          </a:xfrm>
          <a:prstGeom prst="roundRect">
            <a:avLst>
              <a:gd name="adj" fmla="val 225543"/>
            </a:avLst>
          </a:prstGeom>
          <a:solidFill>
            <a:srgbClr val="481782"/>
          </a:solidFill>
          <a:ln/>
        </p:spPr>
        <p:txBody>
          <a:bodyPr/>
          <a:lstStyle/>
          <a:p>
            <a:endParaRPr lang="ru-RU"/>
          </a:p>
        </p:txBody>
      </p:sp>
      <p:sp>
        <p:nvSpPr>
          <p:cNvPr id="7" name="Shape 4"/>
          <p:cNvSpPr/>
          <p:nvPr/>
        </p:nvSpPr>
        <p:spPr>
          <a:xfrm>
            <a:off x="7113151" y="1554837"/>
            <a:ext cx="404098" cy="404098"/>
          </a:xfrm>
          <a:prstGeom prst="roundRect">
            <a:avLst>
              <a:gd name="adj" fmla="val 20003"/>
            </a:avLst>
          </a:prstGeom>
          <a:solidFill>
            <a:srgbClr val="3C136D"/>
          </a:solidFill>
          <a:ln w="11192">
            <a:solidFill>
              <a:srgbClr val="481782"/>
            </a:solidFill>
            <a:prstDash val="solid"/>
          </a:ln>
        </p:spPr>
        <p:txBody>
          <a:bodyPr/>
          <a:lstStyle/>
          <a:p>
            <a:endParaRPr lang="ru-RU"/>
          </a:p>
        </p:txBody>
      </p:sp>
      <p:sp>
        <p:nvSpPr>
          <p:cNvPr id="8" name="Text 5"/>
          <p:cNvSpPr/>
          <p:nvPr/>
        </p:nvSpPr>
        <p:spPr>
          <a:xfrm>
            <a:off x="7265670" y="1588532"/>
            <a:ext cx="99060" cy="336709"/>
          </a:xfrm>
          <a:prstGeom prst="rect">
            <a:avLst/>
          </a:prstGeom>
          <a:noFill/>
          <a:ln/>
        </p:spPr>
        <p:txBody>
          <a:bodyPr wrap="none" rtlCol="0" anchor="t"/>
          <a:lstStyle/>
          <a:p>
            <a:pPr marL="0" indent="0" algn="ctr">
              <a:lnSpc>
                <a:spcPts val="2652"/>
              </a:lnSpc>
              <a:buNone/>
            </a:pPr>
            <a:r>
              <a:rPr lang="en-US" sz="2122" dirty="0">
                <a:solidFill>
                  <a:srgbClr val="DCD7E5"/>
                </a:solidFill>
                <a:latin typeface="Montserrat" pitchFamily="34" charset="0"/>
                <a:ea typeface="Montserrat" pitchFamily="34" charset="-122"/>
                <a:cs typeface="Montserrat" pitchFamily="34" charset="-120"/>
              </a:rPr>
              <a:t>1</a:t>
            </a:r>
            <a:endParaRPr lang="en-US" sz="2122" dirty="0"/>
          </a:p>
        </p:txBody>
      </p:sp>
      <p:sp>
        <p:nvSpPr>
          <p:cNvPr id="9" name="Text 6"/>
          <p:cNvSpPr/>
          <p:nvPr/>
        </p:nvSpPr>
        <p:spPr>
          <a:xfrm>
            <a:off x="8303062" y="1594009"/>
            <a:ext cx="2560320" cy="280630"/>
          </a:xfrm>
          <a:prstGeom prst="rect">
            <a:avLst/>
          </a:prstGeom>
          <a:noFill/>
          <a:ln/>
        </p:spPr>
        <p:txBody>
          <a:bodyPr wrap="none" rtlCol="0" anchor="t"/>
          <a:lstStyle/>
          <a:p>
            <a:pPr marL="0" indent="0" algn="l">
              <a:lnSpc>
                <a:spcPts val="2210"/>
              </a:lnSpc>
              <a:buNone/>
            </a:pPr>
            <a:r>
              <a:rPr lang="en-US" sz="1768" dirty="0">
                <a:solidFill>
                  <a:srgbClr val="DCD7E5"/>
                </a:solidFill>
                <a:latin typeface="Montserrat" pitchFamily="34" charset="0"/>
                <a:ea typeface="Montserrat" pitchFamily="34" charset="-122"/>
                <a:cs typeface="Montserrat" pitchFamily="34" charset="-120"/>
              </a:rPr>
              <a:t>Шаг 1: Редукция шума</a:t>
            </a:r>
            <a:endParaRPr lang="en-US" sz="1768" dirty="0"/>
          </a:p>
        </p:txBody>
      </p:sp>
      <p:sp>
        <p:nvSpPr>
          <p:cNvPr id="10" name="Text 7"/>
          <p:cNvSpPr/>
          <p:nvPr/>
        </p:nvSpPr>
        <p:spPr>
          <a:xfrm>
            <a:off x="8303062" y="1982391"/>
            <a:ext cx="3278148" cy="1149667"/>
          </a:xfrm>
          <a:prstGeom prst="rect">
            <a:avLst/>
          </a:prstGeom>
          <a:noFill/>
          <a:ln/>
        </p:spPr>
        <p:txBody>
          <a:bodyPr wrap="square" rtlCol="0" anchor="t"/>
          <a:lstStyle/>
          <a:p>
            <a:pPr marL="0" indent="0" algn="l">
              <a:lnSpc>
                <a:spcPts val="2263"/>
              </a:lnSpc>
              <a:buNone/>
            </a:pPr>
            <a:r>
              <a:rPr lang="en-US" sz="1414" dirty="0">
                <a:solidFill>
                  <a:srgbClr val="DCD7E5"/>
                </a:solidFill>
                <a:latin typeface="Heebo" pitchFamily="34" charset="0"/>
                <a:ea typeface="Heebo" pitchFamily="34" charset="-122"/>
                <a:cs typeface="Heebo" pitchFamily="34" charset="-120"/>
              </a:rPr>
              <a:t>Изображение сглаживается с помощью фильтра Гаусса, чтобы уменьшить шум и убрать детали, которые не являются границами.</a:t>
            </a:r>
            <a:endParaRPr lang="en-US" sz="1414" dirty="0"/>
          </a:p>
        </p:txBody>
      </p:sp>
      <p:sp>
        <p:nvSpPr>
          <p:cNvPr id="11" name="Shape 8"/>
          <p:cNvSpPr/>
          <p:nvPr/>
        </p:nvSpPr>
        <p:spPr>
          <a:xfrm>
            <a:off x="6484501" y="2636818"/>
            <a:ext cx="628650" cy="35838"/>
          </a:xfrm>
          <a:prstGeom prst="roundRect">
            <a:avLst>
              <a:gd name="adj" fmla="val 225543"/>
            </a:avLst>
          </a:prstGeom>
          <a:solidFill>
            <a:srgbClr val="481782"/>
          </a:solidFill>
          <a:ln/>
        </p:spPr>
        <p:txBody>
          <a:bodyPr/>
          <a:lstStyle/>
          <a:p>
            <a:endParaRPr lang="ru-RU"/>
          </a:p>
        </p:txBody>
      </p:sp>
      <p:sp>
        <p:nvSpPr>
          <p:cNvPr id="12" name="Shape 9"/>
          <p:cNvSpPr/>
          <p:nvPr/>
        </p:nvSpPr>
        <p:spPr>
          <a:xfrm>
            <a:off x="7113151" y="2452807"/>
            <a:ext cx="404098" cy="404098"/>
          </a:xfrm>
          <a:prstGeom prst="roundRect">
            <a:avLst>
              <a:gd name="adj" fmla="val 20003"/>
            </a:avLst>
          </a:prstGeom>
          <a:solidFill>
            <a:srgbClr val="3C136D"/>
          </a:solidFill>
          <a:ln w="11192">
            <a:solidFill>
              <a:srgbClr val="481782"/>
            </a:solidFill>
            <a:prstDash val="solid"/>
          </a:ln>
        </p:spPr>
        <p:txBody>
          <a:bodyPr/>
          <a:lstStyle/>
          <a:p>
            <a:endParaRPr lang="ru-RU"/>
          </a:p>
        </p:txBody>
      </p:sp>
      <p:sp>
        <p:nvSpPr>
          <p:cNvPr id="13" name="Text 10"/>
          <p:cNvSpPr/>
          <p:nvPr/>
        </p:nvSpPr>
        <p:spPr>
          <a:xfrm>
            <a:off x="7239000" y="2486501"/>
            <a:ext cx="152400" cy="336709"/>
          </a:xfrm>
          <a:prstGeom prst="rect">
            <a:avLst/>
          </a:prstGeom>
          <a:noFill/>
          <a:ln/>
        </p:spPr>
        <p:txBody>
          <a:bodyPr wrap="none" rtlCol="0" anchor="t"/>
          <a:lstStyle/>
          <a:p>
            <a:pPr marL="0" indent="0" algn="ctr">
              <a:lnSpc>
                <a:spcPts val="2652"/>
              </a:lnSpc>
              <a:buNone/>
            </a:pPr>
            <a:r>
              <a:rPr lang="en-US" sz="2122" dirty="0">
                <a:solidFill>
                  <a:srgbClr val="DCD7E5"/>
                </a:solidFill>
                <a:latin typeface="Montserrat" pitchFamily="34" charset="0"/>
                <a:ea typeface="Montserrat" pitchFamily="34" charset="-122"/>
                <a:cs typeface="Montserrat" pitchFamily="34" charset="-120"/>
              </a:rPr>
              <a:t>2</a:t>
            </a:r>
            <a:endParaRPr lang="en-US" sz="2122" dirty="0"/>
          </a:p>
        </p:txBody>
      </p:sp>
      <p:sp>
        <p:nvSpPr>
          <p:cNvPr id="14" name="Text 11"/>
          <p:cNvSpPr/>
          <p:nvPr/>
        </p:nvSpPr>
        <p:spPr>
          <a:xfrm>
            <a:off x="3049191" y="2491978"/>
            <a:ext cx="3278148" cy="561261"/>
          </a:xfrm>
          <a:prstGeom prst="rect">
            <a:avLst/>
          </a:prstGeom>
          <a:noFill/>
          <a:ln/>
        </p:spPr>
        <p:txBody>
          <a:bodyPr wrap="square" rtlCol="0" anchor="t"/>
          <a:lstStyle/>
          <a:p>
            <a:pPr marL="0" indent="0" algn="r">
              <a:lnSpc>
                <a:spcPts val="2210"/>
              </a:lnSpc>
              <a:buNone/>
            </a:pPr>
            <a:r>
              <a:rPr lang="en-US" sz="1768" dirty="0">
                <a:solidFill>
                  <a:srgbClr val="DCD7E5"/>
                </a:solidFill>
                <a:latin typeface="Montserrat" pitchFamily="34" charset="0"/>
                <a:ea typeface="Montserrat" pitchFamily="34" charset="-122"/>
                <a:cs typeface="Montserrat" pitchFamily="34" charset="-120"/>
              </a:rPr>
              <a:t>Шаг 2: Вычисление градиента</a:t>
            </a:r>
            <a:endParaRPr lang="en-US" sz="1768" dirty="0"/>
          </a:p>
        </p:txBody>
      </p:sp>
      <p:sp>
        <p:nvSpPr>
          <p:cNvPr id="15" name="Text 12"/>
          <p:cNvSpPr/>
          <p:nvPr/>
        </p:nvSpPr>
        <p:spPr>
          <a:xfrm>
            <a:off x="3049191" y="3160990"/>
            <a:ext cx="3278148" cy="1149667"/>
          </a:xfrm>
          <a:prstGeom prst="rect">
            <a:avLst/>
          </a:prstGeom>
          <a:noFill/>
          <a:ln/>
        </p:spPr>
        <p:txBody>
          <a:bodyPr wrap="square" rtlCol="0" anchor="t"/>
          <a:lstStyle/>
          <a:p>
            <a:pPr marL="0" indent="0" algn="r">
              <a:lnSpc>
                <a:spcPts val="2263"/>
              </a:lnSpc>
              <a:buNone/>
            </a:pPr>
            <a:r>
              <a:rPr lang="en-US" sz="1414" dirty="0">
                <a:solidFill>
                  <a:srgbClr val="DCD7E5"/>
                </a:solidFill>
                <a:latin typeface="Heebo" pitchFamily="34" charset="0"/>
                <a:ea typeface="Heebo" pitchFamily="34" charset="-122"/>
                <a:cs typeface="Heebo" pitchFamily="34" charset="-120"/>
              </a:rPr>
              <a:t>Вычисляются градиенты по горизонтали и вертикали, чтобы определить направление границы и ее интенсивность.</a:t>
            </a:r>
            <a:endParaRPr lang="en-US" sz="1414" dirty="0"/>
          </a:p>
        </p:txBody>
      </p:sp>
      <p:sp>
        <p:nvSpPr>
          <p:cNvPr id="16" name="Shape 13"/>
          <p:cNvSpPr/>
          <p:nvPr/>
        </p:nvSpPr>
        <p:spPr>
          <a:xfrm>
            <a:off x="7517249" y="3815536"/>
            <a:ext cx="628650" cy="35838"/>
          </a:xfrm>
          <a:prstGeom prst="roundRect">
            <a:avLst>
              <a:gd name="adj" fmla="val 225543"/>
            </a:avLst>
          </a:prstGeom>
          <a:solidFill>
            <a:srgbClr val="481782"/>
          </a:solidFill>
          <a:ln/>
        </p:spPr>
        <p:txBody>
          <a:bodyPr/>
          <a:lstStyle/>
          <a:p>
            <a:endParaRPr lang="ru-RU"/>
          </a:p>
        </p:txBody>
      </p:sp>
      <p:sp>
        <p:nvSpPr>
          <p:cNvPr id="17" name="Shape 14"/>
          <p:cNvSpPr/>
          <p:nvPr/>
        </p:nvSpPr>
        <p:spPr>
          <a:xfrm>
            <a:off x="7113151" y="3631525"/>
            <a:ext cx="404098" cy="404098"/>
          </a:xfrm>
          <a:prstGeom prst="roundRect">
            <a:avLst>
              <a:gd name="adj" fmla="val 20003"/>
            </a:avLst>
          </a:prstGeom>
          <a:solidFill>
            <a:srgbClr val="3C136D"/>
          </a:solidFill>
          <a:ln w="11192">
            <a:solidFill>
              <a:srgbClr val="481782"/>
            </a:solidFill>
            <a:prstDash val="solid"/>
          </a:ln>
        </p:spPr>
        <p:txBody>
          <a:bodyPr/>
          <a:lstStyle/>
          <a:p>
            <a:endParaRPr lang="ru-RU"/>
          </a:p>
        </p:txBody>
      </p:sp>
      <p:sp>
        <p:nvSpPr>
          <p:cNvPr id="18" name="Text 15"/>
          <p:cNvSpPr/>
          <p:nvPr/>
        </p:nvSpPr>
        <p:spPr>
          <a:xfrm>
            <a:off x="7239000" y="3665220"/>
            <a:ext cx="152400" cy="336709"/>
          </a:xfrm>
          <a:prstGeom prst="rect">
            <a:avLst/>
          </a:prstGeom>
          <a:noFill/>
          <a:ln/>
        </p:spPr>
        <p:txBody>
          <a:bodyPr wrap="none" rtlCol="0" anchor="t"/>
          <a:lstStyle/>
          <a:p>
            <a:pPr marL="0" indent="0" algn="ctr">
              <a:lnSpc>
                <a:spcPts val="2652"/>
              </a:lnSpc>
              <a:buNone/>
            </a:pPr>
            <a:r>
              <a:rPr lang="en-US" sz="2122" dirty="0">
                <a:solidFill>
                  <a:srgbClr val="DCD7E5"/>
                </a:solidFill>
                <a:latin typeface="Montserrat" pitchFamily="34" charset="0"/>
                <a:ea typeface="Montserrat" pitchFamily="34" charset="-122"/>
                <a:cs typeface="Montserrat" pitchFamily="34" charset="-120"/>
              </a:rPr>
              <a:t>3</a:t>
            </a:r>
            <a:endParaRPr lang="en-US" sz="2122" dirty="0"/>
          </a:p>
        </p:txBody>
      </p:sp>
      <p:sp>
        <p:nvSpPr>
          <p:cNvPr id="19" name="Text 16"/>
          <p:cNvSpPr/>
          <p:nvPr/>
        </p:nvSpPr>
        <p:spPr>
          <a:xfrm>
            <a:off x="8303062" y="3670697"/>
            <a:ext cx="3278148" cy="561261"/>
          </a:xfrm>
          <a:prstGeom prst="rect">
            <a:avLst/>
          </a:prstGeom>
          <a:noFill/>
          <a:ln/>
        </p:spPr>
        <p:txBody>
          <a:bodyPr wrap="square" rtlCol="0" anchor="t"/>
          <a:lstStyle/>
          <a:p>
            <a:pPr marL="0" indent="0" algn="l">
              <a:lnSpc>
                <a:spcPts val="2210"/>
              </a:lnSpc>
              <a:buNone/>
            </a:pPr>
            <a:r>
              <a:rPr lang="en-US" sz="1768" dirty="0">
                <a:solidFill>
                  <a:srgbClr val="DCD7E5"/>
                </a:solidFill>
                <a:latin typeface="Montserrat" pitchFamily="34" charset="0"/>
                <a:ea typeface="Montserrat" pitchFamily="34" charset="-122"/>
                <a:cs typeface="Montserrat" pitchFamily="34" charset="-120"/>
              </a:rPr>
              <a:t>Шаг 3: Подавление не-максимумов</a:t>
            </a:r>
            <a:endParaRPr lang="en-US" sz="1768" dirty="0"/>
          </a:p>
        </p:txBody>
      </p:sp>
      <p:sp>
        <p:nvSpPr>
          <p:cNvPr id="20" name="Text 17"/>
          <p:cNvSpPr/>
          <p:nvPr/>
        </p:nvSpPr>
        <p:spPr>
          <a:xfrm>
            <a:off x="8303062" y="4339709"/>
            <a:ext cx="3278148" cy="1149667"/>
          </a:xfrm>
          <a:prstGeom prst="rect">
            <a:avLst/>
          </a:prstGeom>
          <a:noFill/>
          <a:ln/>
        </p:spPr>
        <p:txBody>
          <a:bodyPr wrap="square" rtlCol="0" anchor="t"/>
          <a:lstStyle/>
          <a:p>
            <a:pPr marL="0" indent="0" algn="l">
              <a:lnSpc>
                <a:spcPts val="2263"/>
              </a:lnSpc>
              <a:buNone/>
            </a:pPr>
            <a:r>
              <a:rPr lang="en-US" sz="1414" dirty="0">
                <a:solidFill>
                  <a:srgbClr val="DCD7E5"/>
                </a:solidFill>
                <a:latin typeface="Heebo" pitchFamily="34" charset="0"/>
                <a:ea typeface="Heebo" pitchFamily="34" charset="-122"/>
                <a:cs typeface="Heebo" pitchFamily="34" charset="-120"/>
              </a:rPr>
              <a:t>Определяются точки, которые являются локальными максимумами градиента в направлении вектора градиента.</a:t>
            </a:r>
            <a:endParaRPr lang="en-US" sz="1414" dirty="0"/>
          </a:p>
        </p:txBody>
      </p:sp>
      <p:sp>
        <p:nvSpPr>
          <p:cNvPr id="21" name="Shape 18"/>
          <p:cNvSpPr/>
          <p:nvPr/>
        </p:nvSpPr>
        <p:spPr>
          <a:xfrm>
            <a:off x="6484501" y="4994255"/>
            <a:ext cx="628650" cy="35838"/>
          </a:xfrm>
          <a:prstGeom prst="roundRect">
            <a:avLst>
              <a:gd name="adj" fmla="val 225543"/>
            </a:avLst>
          </a:prstGeom>
          <a:solidFill>
            <a:srgbClr val="481782"/>
          </a:solidFill>
          <a:ln/>
        </p:spPr>
        <p:txBody>
          <a:bodyPr/>
          <a:lstStyle/>
          <a:p>
            <a:endParaRPr lang="ru-RU"/>
          </a:p>
        </p:txBody>
      </p:sp>
      <p:sp>
        <p:nvSpPr>
          <p:cNvPr id="22" name="Shape 19"/>
          <p:cNvSpPr/>
          <p:nvPr/>
        </p:nvSpPr>
        <p:spPr>
          <a:xfrm>
            <a:off x="7113151" y="4810244"/>
            <a:ext cx="404098" cy="404098"/>
          </a:xfrm>
          <a:prstGeom prst="roundRect">
            <a:avLst>
              <a:gd name="adj" fmla="val 20003"/>
            </a:avLst>
          </a:prstGeom>
          <a:solidFill>
            <a:srgbClr val="3C136D"/>
          </a:solidFill>
          <a:ln w="11192">
            <a:solidFill>
              <a:srgbClr val="481782"/>
            </a:solidFill>
            <a:prstDash val="solid"/>
          </a:ln>
        </p:spPr>
        <p:txBody>
          <a:bodyPr/>
          <a:lstStyle/>
          <a:p>
            <a:endParaRPr lang="ru-RU"/>
          </a:p>
        </p:txBody>
      </p:sp>
      <p:sp>
        <p:nvSpPr>
          <p:cNvPr id="23" name="Text 20"/>
          <p:cNvSpPr/>
          <p:nvPr/>
        </p:nvSpPr>
        <p:spPr>
          <a:xfrm>
            <a:off x="7227570" y="4843939"/>
            <a:ext cx="175260" cy="336709"/>
          </a:xfrm>
          <a:prstGeom prst="rect">
            <a:avLst/>
          </a:prstGeom>
          <a:noFill/>
          <a:ln/>
        </p:spPr>
        <p:txBody>
          <a:bodyPr wrap="none" rtlCol="0" anchor="t"/>
          <a:lstStyle/>
          <a:p>
            <a:pPr marL="0" indent="0" algn="ctr">
              <a:lnSpc>
                <a:spcPts val="2652"/>
              </a:lnSpc>
              <a:buNone/>
            </a:pPr>
            <a:r>
              <a:rPr lang="en-US" sz="2122" dirty="0">
                <a:solidFill>
                  <a:srgbClr val="DCD7E5"/>
                </a:solidFill>
                <a:latin typeface="Montserrat" pitchFamily="34" charset="0"/>
                <a:ea typeface="Montserrat" pitchFamily="34" charset="-122"/>
                <a:cs typeface="Montserrat" pitchFamily="34" charset="-120"/>
              </a:rPr>
              <a:t>4</a:t>
            </a:r>
            <a:endParaRPr lang="en-US" sz="2122" dirty="0"/>
          </a:p>
        </p:txBody>
      </p:sp>
      <p:sp>
        <p:nvSpPr>
          <p:cNvPr id="24" name="Text 21"/>
          <p:cNvSpPr/>
          <p:nvPr/>
        </p:nvSpPr>
        <p:spPr>
          <a:xfrm>
            <a:off x="3049191" y="4849416"/>
            <a:ext cx="3278148" cy="561261"/>
          </a:xfrm>
          <a:prstGeom prst="rect">
            <a:avLst/>
          </a:prstGeom>
          <a:noFill/>
          <a:ln/>
        </p:spPr>
        <p:txBody>
          <a:bodyPr wrap="square" rtlCol="0" anchor="t"/>
          <a:lstStyle/>
          <a:p>
            <a:pPr marL="0" indent="0" algn="r">
              <a:lnSpc>
                <a:spcPts val="2210"/>
              </a:lnSpc>
              <a:buNone/>
            </a:pPr>
            <a:r>
              <a:rPr lang="en-US" sz="1768" dirty="0">
                <a:solidFill>
                  <a:srgbClr val="DCD7E5"/>
                </a:solidFill>
                <a:latin typeface="Montserrat" pitchFamily="34" charset="0"/>
                <a:ea typeface="Montserrat" pitchFamily="34" charset="-122"/>
                <a:cs typeface="Montserrat" pitchFamily="34" charset="-120"/>
              </a:rPr>
              <a:t>Шаг 4: Двойная пороговая фильтрация</a:t>
            </a:r>
            <a:endParaRPr lang="en-US" sz="1768" dirty="0"/>
          </a:p>
        </p:txBody>
      </p:sp>
      <p:sp>
        <p:nvSpPr>
          <p:cNvPr id="25" name="Text 22"/>
          <p:cNvSpPr/>
          <p:nvPr/>
        </p:nvSpPr>
        <p:spPr>
          <a:xfrm>
            <a:off x="3049191" y="5518428"/>
            <a:ext cx="3278148" cy="862251"/>
          </a:xfrm>
          <a:prstGeom prst="rect">
            <a:avLst/>
          </a:prstGeom>
          <a:noFill/>
          <a:ln/>
        </p:spPr>
        <p:txBody>
          <a:bodyPr wrap="square" rtlCol="0" anchor="t"/>
          <a:lstStyle/>
          <a:p>
            <a:pPr marL="0" indent="0" algn="r">
              <a:lnSpc>
                <a:spcPts val="2263"/>
              </a:lnSpc>
              <a:buNone/>
            </a:pPr>
            <a:r>
              <a:rPr lang="en-US" sz="1414" dirty="0">
                <a:solidFill>
                  <a:srgbClr val="DCD7E5"/>
                </a:solidFill>
                <a:latin typeface="Heebo" pitchFamily="34" charset="0"/>
                <a:ea typeface="Heebo" pitchFamily="34" charset="-122"/>
                <a:cs typeface="Heebo" pitchFamily="34" charset="-120"/>
              </a:rPr>
              <a:t>Определяются пороговые значения, чтобы определить, какие границы следует сохранить, а какие - удалить.</a:t>
            </a:r>
            <a:endParaRPr lang="en-US" sz="1414" dirty="0"/>
          </a:p>
        </p:txBody>
      </p:sp>
      <p:sp>
        <p:nvSpPr>
          <p:cNvPr id="26" name="Shape 23"/>
          <p:cNvSpPr/>
          <p:nvPr/>
        </p:nvSpPr>
        <p:spPr>
          <a:xfrm>
            <a:off x="7517249" y="6172974"/>
            <a:ext cx="628650" cy="35838"/>
          </a:xfrm>
          <a:prstGeom prst="roundRect">
            <a:avLst>
              <a:gd name="adj" fmla="val 225543"/>
            </a:avLst>
          </a:prstGeom>
          <a:solidFill>
            <a:srgbClr val="481782"/>
          </a:solidFill>
          <a:ln/>
        </p:spPr>
        <p:txBody>
          <a:bodyPr/>
          <a:lstStyle/>
          <a:p>
            <a:endParaRPr lang="ru-RU"/>
          </a:p>
        </p:txBody>
      </p:sp>
      <p:sp>
        <p:nvSpPr>
          <p:cNvPr id="27" name="Shape 24"/>
          <p:cNvSpPr/>
          <p:nvPr/>
        </p:nvSpPr>
        <p:spPr>
          <a:xfrm>
            <a:off x="7113151" y="5988963"/>
            <a:ext cx="404098" cy="404098"/>
          </a:xfrm>
          <a:prstGeom prst="roundRect">
            <a:avLst>
              <a:gd name="adj" fmla="val 20003"/>
            </a:avLst>
          </a:prstGeom>
          <a:solidFill>
            <a:srgbClr val="3C136D"/>
          </a:solidFill>
          <a:ln w="11192">
            <a:solidFill>
              <a:srgbClr val="481782"/>
            </a:solidFill>
            <a:prstDash val="solid"/>
          </a:ln>
        </p:spPr>
        <p:txBody>
          <a:bodyPr/>
          <a:lstStyle/>
          <a:p>
            <a:endParaRPr lang="ru-RU"/>
          </a:p>
        </p:txBody>
      </p:sp>
      <p:sp>
        <p:nvSpPr>
          <p:cNvPr id="28" name="Text 25"/>
          <p:cNvSpPr/>
          <p:nvPr/>
        </p:nvSpPr>
        <p:spPr>
          <a:xfrm>
            <a:off x="7239000" y="6022658"/>
            <a:ext cx="152400" cy="336709"/>
          </a:xfrm>
          <a:prstGeom prst="rect">
            <a:avLst/>
          </a:prstGeom>
          <a:noFill/>
          <a:ln/>
        </p:spPr>
        <p:txBody>
          <a:bodyPr wrap="none" rtlCol="0" anchor="t"/>
          <a:lstStyle/>
          <a:p>
            <a:pPr marL="0" indent="0" algn="ctr">
              <a:lnSpc>
                <a:spcPts val="2652"/>
              </a:lnSpc>
              <a:buNone/>
            </a:pPr>
            <a:r>
              <a:rPr lang="en-US" sz="2122" dirty="0">
                <a:solidFill>
                  <a:srgbClr val="DCD7E5"/>
                </a:solidFill>
                <a:latin typeface="Montserrat" pitchFamily="34" charset="0"/>
                <a:ea typeface="Montserrat" pitchFamily="34" charset="-122"/>
                <a:cs typeface="Montserrat" pitchFamily="34" charset="-120"/>
              </a:rPr>
              <a:t>5</a:t>
            </a:r>
            <a:endParaRPr lang="en-US" sz="2122" dirty="0"/>
          </a:p>
        </p:txBody>
      </p:sp>
      <p:sp>
        <p:nvSpPr>
          <p:cNvPr id="29" name="Text 26"/>
          <p:cNvSpPr/>
          <p:nvPr/>
        </p:nvSpPr>
        <p:spPr>
          <a:xfrm>
            <a:off x="8303062" y="6028134"/>
            <a:ext cx="3278148" cy="561261"/>
          </a:xfrm>
          <a:prstGeom prst="rect">
            <a:avLst/>
          </a:prstGeom>
          <a:noFill/>
          <a:ln/>
        </p:spPr>
        <p:txBody>
          <a:bodyPr wrap="square" rtlCol="0" anchor="t"/>
          <a:lstStyle/>
          <a:p>
            <a:pPr marL="0" indent="0" algn="l">
              <a:lnSpc>
                <a:spcPts val="2210"/>
              </a:lnSpc>
              <a:buNone/>
            </a:pPr>
            <a:r>
              <a:rPr lang="en-US" sz="1768" dirty="0">
                <a:solidFill>
                  <a:srgbClr val="DCD7E5"/>
                </a:solidFill>
                <a:latin typeface="Montserrat" pitchFamily="34" charset="0"/>
                <a:ea typeface="Montserrat" pitchFamily="34" charset="-122"/>
                <a:cs typeface="Montserrat" pitchFamily="34" charset="-120"/>
              </a:rPr>
              <a:t>Шаг 5: Обнаружение и связывание границ</a:t>
            </a:r>
            <a:endParaRPr lang="en-US" sz="1768" dirty="0"/>
          </a:p>
        </p:txBody>
      </p:sp>
      <p:sp>
        <p:nvSpPr>
          <p:cNvPr id="30" name="Text 27"/>
          <p:cNvSpPr/>
          <p:nvPr/>
        </p:nvSpPr>
        <p:spPr>
          <a:xfrm>
            <a:off x="8303062" y="6697147"/>
            <a:ext cx="3278148" cy="862251"/>
          </a:xfrm>
          <a:prstGeom prst="rect">
            <a:avLst/>
          </a:prstGeom>
          <a:noFill/>
          <a:ln/>
        </p:spPr>
        <p:txBody>
          <a:bodyPr wrap="square" rtlCol="0" anchor="t"/>
          <a:lstStyle/>
          <a:p>
            <a:pPr marL="0" indent="0" algn="l">
              <a:lnSpc>
                <a:spcPts val="2263"/>
              </a:lnSpc>
              <a:buNone/>
            </a:pPr>
            <a:r>
              <a:rPr lang="en-US" sz="1414" dirty="0">
                <a:solidFill>
                  <a:srgbClr val="DCD7E5"/>
                </a:solidFill>
                <a:latin typeface="Heebo" pitchFamily="34" charset="0"/>
                <a:ea typeface="Heebo" pitchFamily="34" charset="-122"/>
                <a:cs typeface="Heebo" pitchFamily="34" charset="-120"/>
              </a:rPr>
              <a:t>Связывание слабых и сильных границ для получения окончательных результатов.</a:t>
            </a:r>
            <a:endParaRPr lang="en-US" sz="1414"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1787">
            <a:solidFill>
              <a:srgbClr val="FFFFFF">
                <a:alpha val="16000"/>
              </a:srgbClr>
            </a:solidFill>
            <a:prstDash val="solid"/>
          </a:ln>
        </p:spPr>
        <p:txBody>
          <a:bodyPr/>
          <a:lstStyle/>
          <a:p>
            <a:endParaRPr lang="ru-RU"/>
          </a:p>
        </p:txBody>
      </p:sp>
      <p:sp>
        <p:nvSpPr>
          <p:cNvPr id="4" name="Text 1"/>
          <p:cNvSpPr/>
          <p:nvPr/>
        </p:nvSpPr>
        <p:spPr>
          <a:xfrm>
            <a:off x="2823924" y="520422"/>
            <a:ext cx="8982432" cy="1181814"/>
          </a:xfrm>
          <a:prstGeom prst="rect">
            <a:avLst/>
          </a:prstGeom>
          <a:noFill/>
          <a:ln/>
        </p:spPr>
        <p:txBody>
          <a:bodyPr wrap="square" rtlCol="0" anchor="t"/>
          <a:lstStyle/>
          <a:p>
            <a:pPr marL="0" indent="0" algn="ctr">
              <a:lnSpc>
                <a:spcPts val="4653"/>
              </a:lnSpc>
              <a:buNone/>
            </a:pPr>
            <a:r>
              <a:rPr lang="en-US" sz="3723" b="1" dirty="0">
                <a:solidFill>
                  <a:srgbClr val="F2F0F4"/>
                </a:solidFill>
                <a:latin typeface="Montserrat" pitchFamily="34" charset="0"/>
                <a:ea typeface="Montserrat" pitchFamily="34" charset="-122"/>
                <a:cs typeface="Montserrat" pitchFamily="34" charset="-120"/>
              </a:rPr>
              <a:t>Параметры алгоритма Канни и их влияние</a:t>
            </a:r>
            <a:endParaRPr lang="en-US" sz="3723" dirty="0"/>
          </a:p>
        </p:txBody>
      </p:sp>
      <p:sp>
        <p:nvSpPr>
          <p:cNvPr id="5" name="Text 2"/>
          <p:cNvSpPr/>
          <p:nvPr/>
        </p:nvSpPr>
        <p:spPr>
          <a:xfrm>
            <a:off x="2823924" y="2080379"/>
            <a:ext cx="8982432" cy="604838"/>
          </a:xfrm>
          <a:prstGeom prst="rect">
            <a:avLst/>
          </a:prstGeom>
          <a:noFill/>
          <a:ln/>
        </p:spPr>
        <p:txBody>
          <a:bodyPr wrap="square" rtlCol="0" anchor="t"/>
          <a:lstStyle/>
          <a:p>
            <a:pPr marL="0" indent="0">
              <a:lnSpc>
                <a:spcPts val="2382"/>
              </a:lnSpc>
              <a:buNone/>
            </a:pPr>
            <a:r>
              <a:rPr lang="en-US" sz="1489" dirty="0">
                <a:solidFill>
                  <a:srgbClr val="DCD7E5"/>
                </a:solidFill>
                <a:latin typeface="Heebo" pitchFamily="34" charset="0"/>
                <a:ea typeface="Heebo" pitchFamily="34" charset="-122"/>
                <a:cs typeface="Heebo" pitchFamily="34" charset="-120"/>
              </a:rPr>
              <a:t>Канни-оператор имеет три основных параметра: размер фильтра Гаусса, верхний порог и нижний порог.</a:t>
            </a:r>
            <a:endParaRPr lang="en-US" sz="1489" dirty="0"/>
          </a:p>
        </p:txBody>
      </p:sp>
      <p:sp>
        <p:nvSpPr>
          <p:cNvPr id="6" name="Shape 3"/>
          <p:cNvSpPr/>
          <p:nvPr/>
        </p:nvSpPr>
        <p:spPr>
          <a:xfrm>
            <a:off x="2823924" y="2897862"/>
            <a:ext cx="8982432" cy="3086576"/>
          </a:xfrm>
          <a:prstGeom prst="roundRect">
            <a:avLst>
              <a:gd name="adj" fmla="val 2757"/>
            </a:avLst>
          </a:prstGeom>
          <a:noFill/>
          <a:ln w="11787">
            <a:solidFill>
              <a:srgbClr val="FFFFFF">
                <a:alpha val="24000"/>
              </a:srgbClr>
            </a:solidFill>
            <a:prstDash val="solid"/>
          </a:ln>
        </p:spPr>
        <p:txBody>
          <a:bodyPr/>
          <a:lstStyle/>
          <a:p>
            <a:endParaRPr lang="ru-RU"/>
          </a:p>
        </p:txBody>
      </p:sp>
      <p:sp>
        <p:nvSpPr>
          <p:cNvPr id="7" name="Shape 4"/>
          <p:cNvSpPr/>
          <p:nvPr/>
        </p:nvSpPr>
        <p:spPr>
          <a:xfrm>
            <a:off x="2835712" y="2909649"/>
            <a:ext cx="8957905" cy="3063002"/>
          </a:xfrm>
          <a:prstGeom prst="rect">
            <a:avLst/>
          </a:prstGeom>
          <a:solidFill>
            <a:srgbClr val="FFFFFF">
              <a:alpha val="4000"/>
            </a:srgbClr>
          </a:solidFill>
          <a:ln/>
        </p:spPr>
        <p:txBody>
          <a:bodyPr/>
          <a:lstStyle/>
          <a:p>
            <a:endParaRPr lang="ru-RU"/>
          </a:p>
        </p:txBody>
      </p:sp>
      <p:sp>
        <p:nvSpPr>
          <p:cNvPr id="8" name="Text 5"/>
          <p:cNvSpPr/>
          <p:nvPr/>
        </p:nvSpPr>
        <p:spPr>
          <a:xfrm>
            <a:off x="3025854" y="3030617"/>
            <a:ext cx="2603659" cy="590788"/>
          </a:xfrm>
          <a:prstGeom prst="rect">
            <a:avLst/>
          </a:prstGeom>
          <a:noFill/>
          <a:ln/>
        </p:spPr>
        <p:txBody>
          <a:bodyPr wrap="square" rtlCol="0" anchor="t"/>
          <a:lstStyle/>
          <a:p>
            <a:pPr marL="0" indent="0">
              <a:lnSpc>
                <a:spcPts val="2327"/>
              </a:lnSpc>
              <a:buNone/>
            </a:pPr>
            <a:r>
              <a:rPr lang="en-US" sz="1861" dirty="0">
                <a:solidFill>
                  <a:srgbClr val="F2F0F4"/>
                </a:solidFill>
                <a:latin typeface="Montserrat" pitchFamily="34" charset="0"/>
                <a:ea typeface="Montserrat" pitchFamily="34" charset="-122"/>
                <a:cs typeface="Montserrat" pitchFamily="34" charset="-120"/>
              </a:rPr>
              <a:t>Размер фильтра Гаусса</a:t>
            </a:r>
            <a:endParaRPr lang="en-US" sz="1861" dirty="0"/>
          </a:p>
        </p:txBody>
      </p:sp>
      <p:sp>
        <p:nvSpPr>
          <p:cNvPr id="9" name="Text 6"/>
          <p:cNvSpPr/>
          <p:nvPr/>
        </p:nvSpPr>
        <p:spPr>
          <a:xfrm>
            <a:off x="3025854" y="3734753"/>
            <a:ext cx="2800351" cy="2116931"/>
          </a:xfrm>
          <a:prstGeom prst="rect">
            <a:avLst/>
          </a:prstGeom>
          <a:noFill/>
          <a:ln/>
        </p:spPr>
        <p:txBody>
          <a:bodyPr wrap="square" rtlCol="0" anchor="t"/>
          <a:lstStyle/>
          <a:p>
            <a:pPr marL="0" indent="0">
              <a:lnSpc>
                <a:spcPts val="2382"/>
              </a:lnSpc>
              <a:buNone/>
            </a:pPr>
            <a:r>
              <a:rPr lang="en-US" sz="1489" dirty="0">
                <a:solidFill>
                  <a:srgbClr val="DCD7E5"/>
                </a:solidFill>
                <a:latin typeface="Heebo" pitchFamily="34" charset="0"/>
                <a:ea typeface="Heebo" pitchFamily="34" charset="-122"/>
                <a:cs typeface="Heebo" pitchFamily="34" charset="-120"/>
              </a:rPr>
              <a:t>Определяет размер фильтра Гаусса, используемого для сглаживания изображения. Больший размер фильтра Гаусса приводит к более </a:t>
            </a:r>
            <a:r>
              <a:rPr lang="en-US" sz="1489" dirty="0" err="1">
                <a:solidFill>
                  <a:srgbClr val="DCD7E5"/>
                </a:solidFill>
                <a:latin typeface="Heebo" pitchFamily="34" charset="0"/>
                <a:ea typeface="Heebo" pitchFamily="34" charset="-122"/>
                <a:cs typeface="Heebo" pitchFamily="34" charset="-120"/>
              </a:rPr>
              <a:t>сильному</a:t>
            </a:r>
            <a:r>
              <a:rPr lang="en-US" sz="1489" dirty="0">
                <a:solidFill>
                  <a:srgbClr val="DCD7E5"/>
                </a:solidFill>
                <a:latin typeface="Heebo" pitchFamily="34" charset="0"/>
                <a:ea typeface="Heebo" pitchFamily="34" charset="-122"/>
                <a:cs typeface="Heebo" pitchFamily="34" charset="-120"/>
              </a:rPr>
              <a:t> </a:t>
            </a:r>
            <a:r>
              <a:rPr lang="en-US" sz="1489" dirty="0" err="1">
                <a:solidFill>
                  <a:srgbClr val="DCD7E5"/>
                </a:solidFill>
                <a:latin typeface="Heebo" pitchFamily="34" charset="0"/>
                <a:ea typeface="Heebo" pitchFamily="34" charset="-122"/>
                <a:cs typeface="Heebo" pitchFamily="34" charset="-120"/>
              </a:rPr>
              <a:t>сглаживанию</a:t>
            </a:r>
            <a:r>
              <a:rPr lang="en-US" sz="1489" dirty="0">
                <a:solidFill>
                  <a:srgbClr val="DCD7E5"/>
                </a:solidFill>
                <a:latin typeface="Heebo" pitchFamily="34" charset="0"/>
                <a:ea typeface="Heebo" pitchFamily="34" charset="-122"/>
                <a:cs typeface="Heebo" pitchFamily="34" charset="-120"/>
              </a:rPr>
              <a:t> </a:t>
            </a:r>
            <a:r>
              <a:rPr lang="en-US" sz="1489" dirty="0" err="1">
                <a:solidFill>
                  <a:srgbClr val="DCD7E5"/>
                </a:solidFill>
                <a:latin typeface="Heebo" pitchFamily="34" charset="0"/>
                <a:ea typeface="Heebo" pitchFamily="34" charset="-122"/>
                <a:cs typeface="Heebo" pitchFamily="34" charset="-120"/>
              </a:rPr>
              <a:t>изображения</a:t>
            </a:r>
            <a:r>
              <a:rPr lang="en-US" sz="1489" dirty="0">
                <a:solidFill>
                  <a:srgbClr val="DCD7E5"/>
                </a:solidFill>
                <a:latin typeface="Heebo" pitchFamily="34" charset="0"/>
                <a:ea typeface="Heebo" pitchFamily="34" charset="-122"/>
                <a:cs typeface="Heebo" pitchFamily="34" charset="-120"/>
              </a:rPr>
              <a:t>.</a:t>
            </a:r>
            <a:endParaRPr lang="en-US" sz="1489" dirty="0"/>
          </a:p>
        </p:txBody>
      </p:sp>
      <p:sp>
        <p:nvSpPr>
          <p:cNvPr id="10" name="Text 7"/>
          <p:cNvSpPr/>
          <p:nvPr/>
        </p:nvSpPr>
        <p:spPr>
          <a:xfrm>
            <a:off x="6015276" y="3030617"/>
            <a:ext cx="1890951" cy="295394"/>
          </a:xfrm>
          <a:prstGeom prst="rect">
            <a:avLst/>
          </a:prstGeom>
          <a:noFill/>
          <a:ln/>
        </p:spPr>
        <p:txBody>
          <a:bodyPr wrap="none" rtlCol="0" anchor="t"/>
          <a:lstStyle/>
          <a:p>
            <a:pPr marL="0" indent="0">
              <a:lnSpc>
                <a:spcPts val="2327"/>
              </a:lnSpc>
              <a:buNone/>
            </a:pPr>
            <a:r>
              <a:rPr lang="en-US" sz="1861" dirty="0">
                <a:solidFill>
                  <a:srgbClr val="F2F0F4"/>
                </a:solidFill>
                <a:latin typeface="Montserrat" pitchFamily="34" charset="0"/>
                <a:ea typeface="Montserrat" pitchFamily="34" charset="-122"/>
                <a:cs typeface="Montserrat" pitchFamily="34" charset="-120"/>
              </a:rPr>
              <a:t>Верхний порог</a:t>
            </a:r>
            <a:endParaRPr lang="en-US" sz="1861" dirty="0"/>
          </a:p>
        </p:txBody>
      </p:sp>
      <p:sp>
        <p:nvSpPr>
          <p:cNvPr id="11" name="Text 8"/>
          <p:cNvSpPr/>
          <p:nvPr/>
        </p:nvSpPr>
        <p:spPr>
          <a:xfrm>
            <a:off x="6015276" y="3439358"/>
            <a:ext cx="2599849" cy="2116931"/>
          </a:xfrm>
          <a:prstGeom prst="rect">
            <a:avLst/>
          </a:prstGeom>
          <a:noFill/>
          <a:ln/>
        </p:spPr>
        <p:txBody>
          <a:bodyPr wrap="square" rtlCol="0" anchor="t"/>
          <a:lstStyle/>
          <a:p>
            <a:pPr marL="0" indent="0">
              <a:lnSpc>
                <a:spcPts val="2382"/>
              </a:lnSpc>
              <a:buNone/>
            </a:pPr>
            <a:r>
              <a:rPr lang="en-US" sz="1489" dirty="0">
                <a:solidFill>
                  <a:srgbClr val="DCD7E5"/>
                </a:solidFill>
                <a:latin typeface="Heebo" pitchFamily="34" charset="0"/>
                <a:ea typeface="Heebo" pitchFamily="34" charset="-122"/>
                <a:cs typeface="Heebo" pitchFamily="34" charset="-120"/>
              </a:rPr>
              <a:t>Определяет пороговое значение, при котором точки границы будут сохранены. Большее значение порога приводит к сохранению более ярких границ.</a:t>
            </a:r>
            <a:endParaRPr lang="en-US" sz="1489" dirty="0"/>
          </a:p>
        </p:txBody>
      </p:sp>
      <p:sp>
        <p:nvSpPr>
          <p:cNvPr id="12" name="Text 9"/>
          <p:cNvSpPr/>
          <p:nvPr/>
        </p:nvSpPr>
        <p:spPr>
          <a:xfrm>
            <a:off x="9000887" y="3030617"/>
            <a:ext cx="1890951" cy="295394"/>
          </a:xfrm>
          <a:prstGeom prst="rect">
            <a:avLst/>
          </a:prstGeom>
          <a:noFill/>
          <a:ln/>
        </p:spPr>
        <p:txBody>
          <a:bodyPr wrap="none" rtlCol="0" anchor="t"/>
          <a:lstStyle/>
          <a:p>
            <a:pPr marL="0" indent="0">
              <a:lnSpc>
                <a:spcPts val="2327"/>
              </a:lnSpc>
              <a:buNone/>
            </a:pPr>
            <a:r>
              <a:rPr lang="en-US" sz="1861" dirty="0">
                <a:solidFill>
                  <a:srgbClr val="F2F0F4"/>
                </a:solidFill>
                <a:latin typeface="Montserrat" pitchFamily="34" charset="0"/>
                <a:ea typeface="Montserrat" pitchFamily="34" charset="-122"/>
                <a:cs typeface="Montserrat" pitchFamily="34" charset="-120"/>
              </a:rPr>
              <a:t>Нижний порог</a:t>
            </a:r>
            <a:endParaRPr lang="en-US" sz="1861" dirty="0"/>
          </a:p>
        </p:txBody>
      </p:sp>
      <p:sp>
        <p:nvSpPr>
          <p:cNvPr id="13" name="Text 10"/>
          <p:cNvSpPr/>
          <p:nvPr/>
        </p:nvSpPr>
        <p:spPr>
          <a:xfrm>
            <a:off x="9000887" y="3439358"/>
            <a:ext cx="2603659" cy="2116931"/>
          </a:xfrm>
          <a:prstGeom prst="rect">
            <a:avLst/>
          </a:prstGeom>
          <a:noFill/>
          <a:ln/>
        </p:spPr>
        <p:txBody>
          <a:bodyPr wrap="square" rtlCol="0" anchor="t"/>
          <a:lstStyle/>
          <a:p>
            <a:pPr marL="0" indent="0">
              <a:lnSpc>
                <a:spcPts val="2382"/>
              </a:lnSpc>
              <a:buNone/>
            </a:pPr>
            <a:r>
              <a:rPr lang="en-US" sz="1489" dirty="0">
                <a:solidFill>
                  <a:srgbClr val="DCD7E5"/>
                </a:solidFill>
                <a:latin typeface="Heebo" pitchFamily="34" charset="0"/>
                <a:ea typeface="Heebo" pitchFamily="34" charset="-122"/>
                <a:cs typeface="Heebo" pitchFamily="34" charset="-120"/>
              </a:rPr>
              <a:t>Определяет пороговое значение, при котором точки границы будут удалены. Большее значение порога приводит к удалению более слабых границ.</a:t>
            </a:r>
            <a:endParaRPr lang="en-US" sz="1489" dirty="0"/>
          </a:p>
        </p:txBody>
      </p:sp>
      <p:sp>
        <p:nvSpPr>
          <p:cNvPr id="14" name="Text 11"/>
          <p:cNvSpPr/>
          <p:nvPr/>
        </p:nvSpPr>
        <p:spPr>
          <a:xfrm>
            <a:off x="2823924" y="6197084"/>
            <a:ext cx="8982432" cy="1512094"/>
          </a:xfrm>
          <a:prstGeom prst="rect">
            <a:avLst/>
          </a:prstGeom>
          <a:noFill/>
          <a:ln/>
        </p:spPr>
        <p:txBody>
          <a:bodyPr wrap="square" rtlCol="0" anchor="t"/>
          <a:lstStyle/>
          <a:p>
            <a:pPr marL="0" indent="0">
              <a:lnSpc>
                <a:spcPts val="2382"/>
              </a:lnSpc>
              <a:buNone/>
            </a:pPr>
            <a:r>
              <a:rPr lang="en-US" sz="1489" dirty="0">
                <a:solidFill>
                  <a:srgbClr val="DCD7E5"/>
                </a:solidFill>
                <a:latin typeface="Heebo" pitchFamily="34" charset="0"/>
                <a:ea typeface="Heebo" pitchFamily="34" charset="-122"/>
                <a:cs typeface="Heebo" pitchFamily="34" charset="-120"/>
              </a:rPr>
              <a:t>Влияние каждого параметра на результат алгоритма может быть различным в зависимости от конкретного изображения. Например, увеличение размера ядра фильтра Гаусса может помочь уменьшить шум на изображении, но может также привести к потере некоторых деталей. Аналогично, увеличение верхнего порога может помочь выделить более явные границы, но может также привести к потере менее явных границ.</a:t>
            </a:r>
            <a:endParaRPr lang="en-US" sz="1489"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598098"/>
          </a:xfrm>
          <a:prstGeom prst="rect">
            <a:avLst/>
          </a:prstGeom>
          <a:solidFill>
            <a:srgbClr val="0D0A2C">
              <a:alpha val="75000"/>
            </a:srgbClr>
          </a:solidFill>
          <a:ln w="9644">
            <a:solidFill>
              <a:srgbClr val="FFFFFF">
                <a:alpha val="16000"/>
              </a:srgbClr>
            </a:solidFill>
            <a:prstDash val="solid"/>
          </a:ln>
        </p:spPr>
        <p:txBody>
          <a:bodyPr/>
          <a:lstStyle/>
          <a:p>
            <a:endParaRPr lang="ru-RU"/>
          </a:p>
        </p:txBody>
      </p:sp>
      <p:pic>
        <p:nvPicPr>
          <p:cNvPr id="4" name="Image 1" descr="preencoded.png"/>
          <p:cNvPicPr>
            <a:picLocks noChangeAspect="1"/>
          </p:cNvPicPr>
          <p:nvPr/>
        </p:nvPicPr>
        <p:blipFill>
          <a:blip r:embed="rId4"/>
          <a:stretch>
            <a:fillRect/>
          </a:stretch>
        </p:blipFill>
        <p:spPr>
          <a:xfrm>
            <a:off x="0" y="0"/>
            <a:ext cx="14630400" cy="8598098"/>
          </a:xfrm>
          <a:prstGeom prst="rect">
            <a:avLst/>
          </a:prstGeom>
        </p:spPr>
      </p:pic>
      <p:sp>
        <p:nvSpPr>
          <p:cNvPr id="5" name="Shape 1"/>
          <p:cNvSpPr/>
          <p:nvPr/>
        </p:nvSpPr>
        <p:spPr>
          <a:xfrm>
            <a:off x="0" y="0"/>
            <a:ext cx="14630400" cy="8598098"/>
          </a:xfrm>
          <a:prstGeom prst="rect">
            <a:avLst/>
          </a:prstGeom>
          <a:solidFill>
            <a:srgbClr val="0D0A2C">
              <a:alpha val="80000"/>
            </a:srgbClr>
          </a:solidFill>
          <a:ln/>
        </p:spPr>
        <p:txBody>
          <a:bodyPr/>
          <a:lstStyle/>
          <a:p>
            <a:endParaRPr lang="ru-RU"/>
          </a:p>
        </p:txBody>
      </p:sp>
      <p:sp>
        <p:nvSpPr>
          <p:cNvPr id="6" name="Text 2"/>
          <p:cNvSpPr/>
          <p:nvPr/>
        </p:nvSpPr>
        <p:spPr>
          <a:xfrm>
            <a:off x="3621167" y="427673"/>
            <a:ext cx="7388066" cy="777716"/>
          </a:xfrm>
          <a:prstGeom prst="rect">
            <a:avLst/>
          </a:prstGeom>
          <a:noFill/>
          <a:ln/>
        </p:spPr>
        <p:txBody>
          <a:bodyPr wrap="square" rtlCol="0" anchor="t"/>
          <a:lstStyle/>
          <a:p>
            <a:pPr marL="0" indent="0" algn="ctr">
              <a:lnSpc>
                <a:spcPts val="3062"/>
              </a:lnSpc>
              <a:buNone/>
            </a:pPr>
            <a:r>
              <a:rPr lang="en-US" sz="2449" b="1" dirty="0">
                <a:solidFill>
                  <a:srgbClr val="F2F0F4"/>
                </a:solidFill>
                <a:latin typeface="Montserrat" pitchFamily="34" charset="0"/>
                <a:ea typeface="Montserrat" pitchFamily="34" charset="-122"/>
                <a:cs typeface="Montserrat" pitchFamily="34" charset="-120"/>
              </a:rPr>
              <a:t>Тестирование операторов алгоритма Канни</a:t>
            </a:r>
            <a:endParaRPr lang="en-US" sz="2449" dirty="0"/>
          </a:p>
        </p:txBody>
      </p:sp>
      <p:sp>
        <p:nvSpPr>
          <p:cNvPr id="7" name="Text 3"/>
          <p:cNvSpPr/>
          <p:nvPr/>
        </p:nvSpPr>
        <p:spPr>
          <a:xfrm>
            <a:off x="3621167" y="1380292"/>
            <a:ext cx="7388066"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Значения размера фильтра Гаусса были (5,5), (10,5) и (200,7) соответственно.</a:t>
            </a:r>
            <a:endParaRPr lang="en-US" sz="1225" dirty="0"/>
          </a:p>
        </p:txBody>
      </p:sp>
      <p:sp>
        <p:nvSpPr>
          <p:cNvPr id="8" name="Text 4"/>
          <p:cNvSpPr/>
          <p:nvPr/>
        </p:nvSpPr>
        <p:spPr>
          <a:xfrm>
            <a:off x="3621167" y="1803916"/>
            <a:ext cx="7388066" cy="1741051"/>
          </a:xfrm>
          <a:prstGeom prst="rect">
            <a:avLst/>
          </a:prstGeom>
          <a:noFill/>
          <a:ln/>
        </p:spPr>
        <p:txBody>
          <a:bodyPr wrap="squar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Верхние и нижние пороговые границы определялись исходя из максимального градиента по изображению. В данном случае они рассчитывались так, чтобы отфильтровать границы изображения, которые имеют слишком маленькую или слишком большую длину градиента. Нижняя граница вычисляется как max_gradient / bound_path, а верхняя - как max_gradient - max_gradient / bound_path, где значение bound_path задает коэффициент, который определяет, какую часть от максимального значения длины градиента следует использовать для определения нижней и верхней границ. Значения коэффициента bound_path были 3, 5 и 7 соответственно.</a:t>
            </a:r>
            <a:endParaRPr lang="en-US" sz="1225" dirty="0"/>
          </a:p>
        </p:txBody>
      </p:sp>
      <p:sp>
        <p:nvSpPr>
          <p:cNvPr id="9" name="Text 5"/>
          <p:cNvSpPr/>
          <p:nvPr/>
        </p:nvSpPr>
        <p:spPr>
          <a:xfrm>
            <a:off x="3621167" y="3719870"/>
            <a:ext cx="7388066"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Для удобства все значения параметров отражены в таблице.</a:t>
            </a:r>
            <a:endParaRPr lang="en-US" sz="1225" dirty="0"/>
          </a:p>
        </p:txBody>
      </p:sp>
      <p:sp>
        <p:nvSpPr>
          <p:cNvPr id="10" name="Shape 6"/>
          <p:cNvSpPr/>
          <p:nvPr/>
        </p:nvSpPr>
        <p:spPr>
          <a:xfrm>
            <a:off x="3621167" y="4143494"/>
            <a:ext cx="7388066" cy="4026932"/>
          </a:xfrm>
          <a:prstGeom prst="roundRect">
            <a:avLst>
              <a:gd name="adj" fmla="val 1738"/>
            </a:avLst>
          </a:prstGeom>
          <a:noFill/>
          <a:ln w="9644">
            <a:solidFill>
              <a:srgbClr val="FFFFFF">
                <a:alpha val="24000"/>
              </a:srgbClr>
            </a:solidFill>
            <a:prstDash val="solid"/>
          </a:ln>
        </p:spPr>
        <p:txBody>
          <a:bodyPr/>
          <a:lstStyle/>
          <a:p>
            <a:endParaRPr lang="ru-RU"/>
          </a:p>
        </p:txBody>
      </p:sp>
      <p:sp>
        <p:nvSpPr>
          <p:cNvPr id="11" name="Shape 7"/>
          <p:cNvSpPr/>
          <p:nvPr/>
        </p:nvSpPr>
        <p:spPr>
          <a:xfrm>
            <a:off x="3630811" y="4153138"/>
            <a:ext cx="7368778" cy="400764"/>
          </a:xfrm>
          <a:prstGeom prst="rect">
            <a:avLst/>
          </a:prstGeom>
          <a:solidFill>
            <a:srgbClr val="FFFFFF">
              <a:alpha val="4000"/>
            </a:srgbClr>
          </a:solidFill>
          <a:ln/>
        </p:spPr>
        <p:txBody>
          <a:bodyPr/>
          <a:lstStyle/>
          <a:p>
            <a:endParaRPr lang="ru-RU"/>
          </a:p>
        </p:txBody>
      </p:sp>
      <p:sp>
        <p:nvSpPr>
          <p:cNvPr id="12" name="Text 8"/>
          <p:cNvSpPr/>
          <p:nvPr/>
        </p:nvSpPr>
        <p:spPr>
          <a:xfrm>
            <a:off x="3786426" y="4253984"/>
            <a:ext cx="115895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test1.jpg</a:t>
            </a:r>
            <a:endParaRPr lang="en-US" sz="980" dirty="0"/>
          </a:p>
        </p:txBody>
      </p:sp>
      <p:sp>
        <p:nvSpPr>
          <p:cNvPr id="13" name="Text 9"/>
          <p:cNvSpPr/>
          <p:nvPr/>
        </p:nvSpPr>
        <p:spPr>
          <a:xfrm>
            <a:off x="5263991" y="4253984"/>
            <a:ext cx="115514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standart_deviation</a:t>
            </a:r>
            <a:endParaRPr lang="en-US" sz="980" dirty="0"/>
          </a:p>
        </p:txBody>
      </p:sp>
      <p:sp>
        <p:nvSpPr>
          <p:cNvPr id="14" name="Text 10"/>
          <p:cNvSpPr/>
          <p:nvPr/>
        </p:nvSpPr>
        <p:spPr>
          <a:xfrm>
            <a:off x="6737747" y="4253984"/>
            <a:ext cx="115514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kernel_size</a:t>
            </a:r>
            <a:endParaRPr lang="en-US" sz="980" dirty="0"/>
          </a:p>
        </p:txBody>
      </p:sp>
      <p:sp>
        <p:nvSpPr>
          <p:cNvPr id="15" name="Text 11"/>
          <p:cNvSpPr/>
          <p:nvPr/>
        </p:nvSpPr>
        <p:spPr>
          <a:xfrm>
            <a:off x="8211503" y="4253984"/>
            <a:ext cx="982623"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lower_bound</a:t>
            </a:r>
            <a:endParaRPr lang="en-US" sz="980" dirty="0"/>
          </a:p>
        </p:txBody>
      </p:sp>
      <p:sp>
        <p:nvSpPr>
          <p:cNvPr id="16" name="Text 12"/>
          <p:cNvSpPr/>
          <p:nvPr/>
        </p:nvSpPr>
        <p:spPr>
          <a:xfrm>
            <a:off x="9512737" y="4253984"/>
            <a:ext cx="1331357"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upper_bound</a:t>
            </a:r>
            <a:endParaRPr lang="en-US" sz="980" dirty="0"/>
          </a:p>
        </p:txBody>
      </p:sp>
      <p:sp>
        <p:nvSpPr>
          <p:cNvPr id="17" name="Shape 13"/>
          <p:cNvSpPr/>
          <p:nvPr/>
        </p:nvSpPr>
        <p:spPr>
          <a:xfrm>
            <a:off x="3630811" y="4553902"/>
            <a:ext cx="7368778" cy="400764"/>
          </a:xfrm>
          <a:prstGeom prst="rect">
            <a:avLst/>
          </a:prstGeom>
          <a:solidFill>
            <a:srgbClr val="000000">
              <a:alpha val="4000"/>
            </a:srgbClr>
          </a:solidFill>
          <a:ln/>
        </p:spPr>
        <p:txBody>
          <a:bodyPr/>
          <a:lstStyle/>
          <a:p>
            <a:endParaRPr lang="ru-RU"/>
          </a:p>
        </p:txBody>
      </p:sp>
      <p:sp>
        <p:nvSpPr>
          <p:cNvPr id="18" name="Text 14"/>
          <p:cNvSpPr/>
          <p:nvPr/>
        </p:nvSpPr>
        <p:spPr>
          <a:xfrm>
            <a:off x="3786426" y="4654748"/>
            <a:ext cx="115895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№1</a:t>
            </a:r>
            <a:endParaRPr lang="en-US" sz="980" dirty="0"/>
          </a:p>
        </p:txBody>
      </p:sp>
      <p:sp>
        <p:nvSpPr>
          <p:cNvPr id="19" name="Text 15"/>
          <p:cNvSpPr/>
          <p:nvPr/>
        </p:nvSpPr>
        <p:spPr>
          <a:xfrm>
            <a:off x="5263991" y="4654748"/>
            <a:ext cx="115514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5</a:t>
            </a:r>
            <a:endParaRPr lang="en-US" sz="980" dirty="0"/>
          </a:p>
        </p:txBody>
      </p:sp>
      <p:sp>
        <p:nvSpPr>
          <p:cNvPr id="20" name="Text 16"/>
          <p:cNvSpPr/>
          <p:nvPr/>
        </p:nvSpPr>
        <p:spPr>
          <a:xfrm>
            <a:off x="6737747" y="4654748"/>
            <a:ext cx="115514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5</a:t>
            </a:r>
            <a:endParaRPr lang="en-US" sz="980" dirty="0"/>
          </a:p>
        </p:txBody>
      </p:sp>
      <p:sp>
        <p:nvSpPr>
          <p:cNvPr id="21" name="Text 17"/>
          <p:cNvSpPr/>
          <p:nvPr/>
        </p:nvSpPr>
        <p:spPr>
          <a:xfrm>
            <a:off x="8211503" y="4654748"/>
            <a:ext cx="982623"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1376</a:t>
            </a:r>
            <a:endParaRPr lang="en-US" sz="980" dirty="0"/>
          </a:p>
        </p:txBody>
      </p:sp>
      <p:sp>
        <p:nvSpPr>
          <p:cNvPr id="22" name="Text 18"/>
          <p:cNvSpPr/>
          <p:nvPr/>
        </p:nvSpPr>
        <p:spPr>
          <a:xfrm>
            <a:off x="9512737" y="4654748"/>
            <a:ext cx="1331357"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2752</a:t>
            </a:r>
            <a:endParaRPr lang="en-US" sz="980" dirty="0"/>
          </a:p>
        </p:txBody>
      </p:sp>
      <p:sp>
        <p:nvSpPr>
          <p:cNvPr id="23" name="Shape 19"/>
          <p:cNvSpPr/>
          <p:nvPr/>
        </p:nvSpPr>
        <p:spPr>
          <a:xfrm>
            <a:off x="3630811" y="4954667"/>
            <a:ext cx="7368778" cy="400764"/>
          </a:xfrm>
          <a:prstGeom prst="rect">
            <a:avLst/>
          </a:prstGeom>
          <a:solidFill>
            <a:srgbClr val="FFFFFF">
              <a:alpha val="4000"/>
            </a:srgbClr>
          </a:solidFill>
          <a:ln/>
        </p:spPr>
        <p:txBody>
          <a:bodyPr/>
          <a:lstStyle/>
          <a:p>
            <a:endParaRPr lang="ru-RU"/>
          </a:p>
        </p:txBody>
      </p:sp>
      <p:sp>
        <p:nvSpPr>
          <p:cNvPr id="24" name="Text 20"/>
          <p:cNvSpPr/>
          <p:nvPr/>
        </p:nvSpPr>
        <p:spPr>
          <a:xfrm>
            <a:off x="3786426" y="5055513"/>
            <a:ext cx="115895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№2</a:t>
            </a:r>
            <a:endParaRPr lang="en-US" sz="980" dirty="0"/>
          </a:p>
        </p:txBody>
      </p:sp>
      <p:sp>
        <p:nvSpPr>
          <p:cNvPr id="25" name="Text 21"/>
          <p:cNvSpPr/>
          <p:nvPr/>
        </p:nvSpPr>
        <p:spPr>
          <a:xfrm>
            <a:off x="5263991" y="5055513"/>
            <a:ext cx="115514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5</a:t>
            </a:r>
            <a:endParaRPr lang="en-US" sz="980" dirty="0"/>
          </a:p>
        </p:txBody>
      </p:sp>
      <p:sp>
        <p:nvSpPr>
          <p:cNvPr id="26" name="Text 22"/>
          <p:cNvSpPr/>
          <p:nvPr/>
        </p:nvSpPr>
        <p:spPr>
          <a:xfrm>
            <a:off x="6737747" y="5055513"/>
            <a:ext cx="115514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5</a:t>
            </a:r>
            <a:endParaRPr lang="en-US" sz="980" dirty="0"/>
          </a:p>
        </p:txBody>
      </p:sp>
      <p:sp>
        <p:nvSpPr>
          <p:cNvPr id="27" name="Text 23"/>
          <p:cNvSpPr/>
          <p:nvPr/>
        </p:nvSpPr>
        <p:spPr>
          <a:xfrm>
            <a:off x="8211503" y="5055513"/>
            <a:ext cx="982623"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589</a:t>
            </a:r>
            <a:endParaRPr lang="en-US" sz="980" dirty="0"/>
          </a:p>
        </p:txBody>
      </p:sp>
      <p:sp>
        <p:nvSpPr>
          <p:cNvPr id="28" name="Text 24"/>
          <p:cNvSpPr/>
          <p:nvPr/>
        </p:nvSpPr>
        <p:spPr>
          <a:xfrm>
            <a:off x="9512737" y="5055513"/>
            <a:ext cx="1331357"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3538</a:t>
            </a:r>
            <a:endParaRPr lang="en-US" sz="980" dirty="0"/>
          </a:p>
        </p:txBody>
      </p:sp>
      <p:sp>
        <p:nvSpPr>
          <p:cNvPr id="29" name="Shape 25"/>
          <p:cNvSpPr/>
          <p:nvPr/>
        </p:nvSpPr>
        <p:spPr>
          <a:xfrm>
            <a:off x="3630811" y="5355431"/>
            <a:ext cx="7368778" cy="400764"/>
          </a:xfrm>
          <a:prstGeom prst="rect">
            <a:avLst/>
          </a:prstGeom>
          <a:solidFill>
            <a:srgbClr val="000000">
              <a:alpha val="4000"/>
            </a:srgbClr>
          </a:solidFill>
          <a:ln/>
        </p:spPr>
        <p:txBody>
          <a:bodyPr/>
          <a:lstStyle/>
          <a:p>
            <a:endParaRPr lang="ru-RU"/>
          </a:p>
        </p:txBody>
      </p:sp>
      <p:sp>
        <p:nvSpPr>
          <p:cNvPr id="30" name="Text 26"/>
          <p:cNvSpPr/>
          <p:nvPr/>
        </p:nvSpPr>
        <p:spPr>
          <a:xfrm>
            <a:off x="3786426" y="5456277"/>
            <a:ext cx="115895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№3</a:t>
            </a:r>
            <a:endParaRPr lang="en-US" sz="980" dirty="0"/>
          </a:p>
        </p:txBody>
      </p:sp>
      <p:sp>
        <p:nvSpPr>
          <p:cNvPr id="31" name="Text 27"/>
          <p:cNvSpPr/>
          <p:nvPr/>
        </p:nvSpPr>
        <p:spPr>
          <a:xfrm>
            <a:off x="5263991" y="5456277"/>
            <a:ext cx="115514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5</a:t>
            </a:r>
            <a:endParaRPr lang="en-US" sz="980" dirty="0"/>
          </a:p>
        </p:txBody>
      </p:sp>
      <p:sp>
        <p:nvSpPr>
          <p:cNvPr id="32" name="Text 28"/>
          <p:cNvSpPr/>
          <p:nvPr/>
        </p:nvSpPr>
        <p:spPr>
          <a:xfrm>
            <a:off x="6737747" y="5456277"/>
            <a:ext cx="115514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5</a:t>
            </a:r>
            <a:endParaRPr lang="en-US" sz="980" dirty="0"/>
          </a:p>
        </p:txBody>
      </p:sp>
      <p:sp>
        <p:nvSpPr>
          <p:cNvPr id="33" name="Text 29"/>
          <p:cNvSpPr/>
          <p:nvPr/>
        </p:nvSpPr>
        <p:spPr>
          <a:xfrm>
            <a:off x="8211503" y="5456277"/>
            <a:ext cx="982623"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458</a:t>
            </a:r>
            <a:endParaRPr lang="en-US" sz="980" dirty="0"/>
          </a:p>
        </p:txBody>
      </p:sp>
      <p:sp>
        <p:nvSpPr>
          <p:cNvPr id="34" name="Text 30"/>
          <p:cNvSpPr/>
          <p:nvPr/>
        </p:nvSpPr>
        <p:spPr>
          <a:xfrm>
            <a:off x="9512737" y="5456277"/>
            <a:ext cx="1331357"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3669</a:t>
            </a:r>
            <a:endParaRPr lang="en-US" sz="980" dirty="0"/>
          </a:p>
        </p:txBody>
      </p:sp>
      <p:sp>
        <p:nvSpPr>
          <p:cNvPr id="35" name="Shape 31"/>
          <p:cNvSpPr/>
          <p:nvPr/>
        </p:nvSpPr>
        <p:spPr>
          <a:xfrm>
            <a:off x="3630811" y="5756196"/>
            <a:ext cx="7368778" cy="400764"/>
          </a:xfrm>
          <a:prstGeom prst="rect">
            <a:avLst/>
          </a:prstGeom>
          <a:solidFill>
            <a:srgbClr val="FFFFFF">
              <a:alpha val="4000"/>
            </a:srgbClr>
          </a:solidFill>
          <a:ln/>
        </p:spPr>
        <p:txBody>
          <a:bodyPr/>
          <a:lstStyle/>
          <a:p>
            <a:endParaRPr lang="ru-RU"/>
          </a:p>
        </p:txBody>
      </p:sp>
      <p:sp>
        <p:nvSpPr>
          <p:cNvPr id="36" name="Text 32"/>
          <p:cNvSpPr/>
          <p:nvPr/>
        </p:nvSpPr>
        <p:spPr>
          <a:xfrm>
            <a:off x="3786426" y="5857042"/>
            <a:ext cx="115895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№4</a:t>
            </a:r>
            <a:endParaRPr lang="en-US" sz="980" dirty="0"/>
          </a:p>
        </p:txBody>
      </p:sp>
      <p:sp>
        <p:nvSpPr>
          <p:cNvPr id="37" name="Text 33"/>
          <p:cNvSpPr/>
          <p:nvPr/>
        </p:nvSpPr>
        <p:spPr>
          <a:xfrm>
            <a:off x="5263991" y="5857042"/>
            <a:ext cx="115514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10</a:t>
            </a:r>
            <a:endParaRPr lang="en-US" sz="980" dirty="0"/>
          </a:p>
        </p:txBody>
      </p:sp>
      <p:sp>
        <p:nvSpPr>
          <p:cNvPr id="38" name="Text 34"/>
          <p:cNvSpPr/>
          <p:nvPr/>
        </p:nvSpPr>
        <p:spPr>
          <a:xfrm>
            <a:off x="6737747" y="5857042"/>
            <a:ext cx="115514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5</a:t>
            </a:r>
            <a:endParaRPr lang="en-US" sz="980" dirty="0"/>
          </a:p>
        </p:txBody>
      </p:sp>
      <p:sp>
        <p:nvSpPr>
          <p:cNvPr id="39" name="Text 35"/>
          <p:cNvSpPr/>
          <p:nvPr/>
        </p:nvSpPr>
        <p:spPr>
          <a:xfrm>
            <a:off x="8211503" y="5857042"/>
            <a:ext cx="982623"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1376</a:t>
            </a:r>
            <a:endParaRPr lang="en-US" sz="980" dirty="0"/>
          </a:p>
        </p:txBody>
      </p:sp>
      <p:sp>
        <p:nvSpPr>
          <p:cNvPr id="40" name="Text 36"/>
          <p:cNvSpPr/>
          <p:nvPr/>
        </p:nvSpPr>
        <p:spPr>
          <a:xfrm>
            <a:off x="9512737" y="5857042"/>
            <a:ext cx="1331357"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2752</a:t>
            </a:r>
            <a:endParaRPr lang="en-US" sz="980" dirty="0"/>
          </a:p>
        </p:txBody>
      </p:sp>
      <p:sp>
        <p:nvSpPr>
          <p:cNvPr id="41" name="Shape 37"/>
          <p:cNvSpPr/>
          <p:nvPr/>
        </p:nvSpPr>
        <p:spPr>
          <a:xfrm>
            <a:off x="3630811" y="6156960"/>
            <a:ext cx="7368778" cy="400764"/>
          </a:xfrm>
          <a:prstGeom prst="rect">
            <a:avLst/>
          </a:prstGeom>
          <a:solidFill>
            <a:srgbClr val="000000">
              <a:alpha val="4000"/>
            </a:srgbClr>
          </a:solidFill>
          <a:ln/>
        </p:spPr>
        <p:txBody>
          <a:bodyPr/>
          <a:lstStyle/>
          <a:p>
            <a:endParaRPr lang="ru-RU"/>
          </a:p>
        </p:txBody>
      </p:sp>
      <p:sp>
        <p:nvSpPr>
          <p:cNvPr id="42" name="Text 38"/>
          <p:cNvSpPr/>
          <p:nvPr/>
        </p:nvSpPr>
        <p:spPr>
          <a:xfrm>
            <a:off x="3786426" y="6257806"/>
            <a:ext cx="115895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№5</a:t>
            </a:r>
            <a:endParaRPr lang="en-US" sz="980" dirty="0"/>
          </a:p>
        </p:txBody>
      </p:sp>
      <p:sp>
        <p:nvSpPr>
          <p:cNvPr id="43" name="Text 39"/>
          <p:cNvSpPr/>
          <p:nvPr/>
        </p:nvSpPr>
        <p:spPr>
          <a:xfrm>
            <a:off x="5263991" y="6257806"/>
            <a:ext cx="115514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10</a:t>
            </a:r>
            <a:endParaRPr lang="en-US" sz="980" dirty="0"/>
          </a:p>
        </p:txBody>
      </p:sp>
      <p:sp>
        <p:nvSpPr>
          <p:cNvPr id="44" name="Text 40"/>
          <p:cNvSpPr/>
          <p:nvPr/>
        </p:nvSpPr>
        <p:spPr>
          <a:xfrm>
            <a:off x="6737747" y="6257806"/>
            <a:ext cx="115514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5</a:t>
            </a:r>
            <a:endParaRPr lang="en-US" sz="980" dirty="0"/>
          </a:p>
        </p:txBody>
      </p:sp>
      <p:sp>
        <p:nvSpPr>
          <p:cNvPr id="45" name="Text 41"/>
          <p:cNvSpPr/>
          <p:nvPr/>
        </p:nvSpPr>
        <p:spPr>
          <a:xfrm>
            <a:off x="8211503" y="6257806"/>
            <a:ext cx="982623"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589</a:t>
            </a:r>
            <a:endParaRPr lang="en-US" sz="980" dirty="0"/>
          </a:p>
        </p:txBody>
      </p:sp>
      <p:sp>
        <p:nvSpPr>
          <p:cNvPr id="46" name="Text 42"/>
          <p:cNvSpPr/>
          <p:nvPr/>
        </p:nvSpPr>
        <p:spPr>
          <a:xfrm>
            <a:off x="9512737" y="6257806"/>
            <a:ext cx="1331357"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3538</a:t>
            </a:r>
            <a:endParaRPr lang="en-US" sz="980" dirty="0"/>
          </a:p>
        </p:txBody>
      </p:sp>
      <p:sp>
        <p:nvSpPr>
          <p:cNvPr id="47" name="Shape 43"/>
          <p:cNvSpPr/>
          <p:nvPr/>
        </p:nvSpPr>
        <p:spPr>
          <a:xfrm>
            <a:off x="3630811" y="6557724"/>
            <a:ext cx="7368778" cy="400764"/>
          </a:xfrm>
          <a:prstGeom prst="rect">
            <a:avLst/>
          </a:prstGeom>
          <a:solidFill>
            <a:srgbClr val="FFFFFF">
              <a:alpha val="4000"/>
            </a:srgbClr>
          </a:solidFill>
          <a:ln/>
        </p:spPr>
        <p:txBody>
          <a:bodyPr/>
          <a:lstStyle/>
          <a:p>
            <a:endParaRPr lang="ru-RU"/>
          </a:p>
        </p:txBody>
      </p:sp>
      <p:sp>
        <p:nvSpPr>
          <p:cNvPr id="48" name="Text 44"/>
          <p:cNvSpPr/>
          <p:nvPr/>
        </p:nvSpPr>
        <p:spPr>
          <a:xfrm>
            <a:off x="3786426" y="6658570"/>
            <a:ext cx="115895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№6</a:t>
            </a:r>
            <a:endParaRPr lang="en-US" sz="980" dirty="0"/>
          </a:p>
        </p:txBody>
      </p:sp>
      <p:sp>
        <p:nvSpPr>
          <p:cNvPr id="49" name="Text 45"/>
          <p:cNvSpPr/>
          <p:nvPr/>
        </p:nvSpPr>
        <p:spPr>
          <a:xfrm>
            <a:off x="5263991" y="6658570"/>
            <a:ext cx="115514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10</a:t>
            </a:r>
            <a:endParaRPr lang="en-US" sz="980" dirty="0"/>
          </a:p>
        </p:txBody>
      </p:sp>
      <p:sp>
        <p:nvSpPr>
          <p:cNvPr id="50" name="Text 46"/>
          <p:cNvSpPr/>
          <p:nvPr/>
        </p:nvSpPr>
        <p:spPr>
          <a:xfrm>
            <a:off x="6737747" y="6658570"/>
            <a:ext cx="115514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5</a:t>
            </a:r>
            <a:endParaRPr lang="en-US" sz="980" dirty="0"/>
          </a:p>
        </p:txBody>
      </p:sp>
      <p:sp>
        <p:nvSpPr>
          <p:cNvPr id="51" name="Text 47"/>
          <p:cNvSpPr/>
          <p:nvPr/>
        </p:nvSpPr>
        <p:spPr>
          <a:xfrm>
            <a:off x="8211503" y="6658570"/>
            <a:ext cx="982623"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458</a:t>
            </a:r>
            <a:endParaRPr lang="en-US" sz="980" dirty="0"/>
          </a:p>
        </p:txBody>
      </p:sp>
      <p:sp>
        <p:nvSpPr>
          <p:cNvPr id="52" name="Text 48"/>
          <p:cNvSpPr/>
          <p:nvPr/>
        </p:nvSpPr>
        <p:spPr>
          <a:xfrm>
            <a:off x="9512737" y="6658570"/>
            <a:ext cx="1331357"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3669</a:t>
            </a:r>
            <a:endParaRPr lang="en-US" sz="980" dirty="0"/>
          </a:p>
        </p:txBody>
      </p:sp>
      <p:sp>
        <p:nvSpPr>
          <p:cNvPr id="53" name="Shape 49"/>
          <p:cNvSpPr/>
          <p:nvPr/>
        </p:nvSpPr>
        <p:spPr>
          <a:xfrm>
            <a:off x="3630811" y="6958489"/>
            <a:ext cx="7368778" cy="400764"/>
          </a:xfrm>
          <a:prstGeom prst="rect">
            <a:avLst/>
          </a:prstGeom>
          <a:solidFill>
            <a:srgbClr val="000000">
              <a:alpha val="4000"/>
            </a:srgbClr>
          </a:solidFill>
          <a:ln/>
        </p:spPr>
        <p:txBody>
          <a:bodyPr/>
          <a:lstStyle/>
          <a:p>
            <a:endParaRPr lang="ru-RU"/>
          </a:p>
        </p:txBody>
      </p:sp>
      <p:sp>
        <p:nvSpPr>
          <p:cNvPr id="54" name="Text 50"/>
          <p:cNvSpPr/>
          <p:nvPr/>
        </p:nvSpPr>
        <p:spPr>
          <a:xfrm>
            <a:off x="3786426" y="7059335"/>
            <a:ext cx="115895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№7</a:t>
            </a:r>
            <a:endParaRPr lang="en-US" sz="980" dirty="0"/>
          </a:p>
        </p:txBody>
      </p:sp>
      <p:sp>
        <p:nvSpPr>
          <p:cNvPr id="55" name="Text 51"/>
          <p:cNvSpPr/>
          <p:nvPr/>
        </p:nvSpPr>
        <p:spPr>
          <a:xfrm>
            <a:off x="5263991" y="7059335"/>
            <a:ext cx="115514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200</a:t>
            </a:r>
            <a:endParaRPr lang="en-US" sz="980" dirty="0"/>
          </a:p>
        </p:txBody>
      </p:sp>
      <p:sp>
        <p:nvSpPr>
          <p:cNvPr id="56" name="Text 52"/>
          <p:cNvSpPr/>
          <p:nvPr/>
        </p:nvSpPr>
        <p:spPr>
          <a:xfrm>
            <a:off x="6737747" y="7059335"/>
            <a:ext cx="115514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7</a:t>
            </a:r>
            <a:endParaRPr lang="en-US" sz="980" dirty="0"/>
          </a:p>
        </p:txBody>
      </p:sp>
      <p:sp>
        <p:nvSpPr>
          <p:cNvPr id="57" name="Text 53"/>
          <p:cNvSpPr/>
          <p:nvPr/>
        </p:nvSpPr>
        <p:spPr>
          <a:xfrm>
            <a:off x="8211503" y="7059335"/>
            <a:ext cx="982623"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1376</a:t>
            </a:r>
            <a:endParaRPr lang="en-US" sz="980" dirty="0"/>
          </a:p>
        </p:txBody>
      </p:sp>
      <p:sp>
        <p:nvSpPr>
          <p:cNvPr id="58" name="Text 54"/>
          <p:cNvSpPr/>
          <p:nvPr/>
        </p:nvSpPr>
        <p:spPr>
          <a:xfrm>
            <a:off x="9512737" y="7059335"/>
            <a:ext cx="1331357"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2752</a:t>
            </a:r>
            <a:endParaRPr lang="en-US" sz="980" dirty="0"/>
          </a:p>
        </p:txBody>
      </p:sp>
      <p:sp>
        <p:nvSpPr>
          <p:cNvPr id="59" name="Shape 55"/>
          <p:cNvSpPr/>
          <p:nvPr/>
        </p:nvSpPr>
        <p:spPr>
          <a:xfrm>
            <a:off x="3630811" y="7359253"/>
            <a:ext cx="7368778" cy="400764"/>
          </a:xfrm>
          <a:prstGeom prst="rect">
            <a:avLst/>
          </a:prstGeom>
          <a:solidFill>
            <a:srgbClr val="FFFFFF">
              <a:alpha val="4000"/>
            </a:srgbClr>
          </a:solidFill>
          <a:ln/>
        </p:spPr>
        <p:txBody>
          <a:bodyPr/>
          <a:lstStyle/>
          <a:p>
            <a:endParaRPr lang="ru-RU"/>
          </a:p>
        </p:txBody>
      </p:sp>
      <p:sp>
        <p:nvSpPr>
          <p:cNvPr id="60" name="Text 56"/>
          <p:cNvSpPr/>
          <p:nvPr/>
        </p:nvSpPr>
        <p:spPr>
          <a:xfrm>
            <a:off x="3786426" y="7460099"/>
            <a:ext cx="115895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№8</a:t>
            </a:r>
            <a:endParaRPr lang="en-US" sz="980" dirty="0"/>
          </a:p>
        </p:txBody>
      </p:sp>
      <p:sp>
        <p:nvSpPr>
          <p:cNvPr id="61" name="Text 57"/>
          <p:cNvSpPr/>
          <p:nvPr/>
        </p:nvSpPr>
        <p:spPr>
          <a:xfrm>
            <a:off x="5263991" y="7460099"/>
            <a:ext cx="115514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200</a:t>
            </a:r>
            <a:endParaRPr lang="en-US" sz="980" dirty="0"/>
          </a:p>
        </p:txBody>
      </p:sp>
      <p:sp>
        <p:nvSpPr>
          <p:cNvPr id="62" name="Text 58"/>
          <p:cNvSpPr/>
          <p:nvPr/>
        </p:nvSpPr>
        <p:spPr>
          <a:xfrm>
            <a:off x="6737747" y="7460099"/>
            <a:ext cx="115514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7</a:t>
            </a:r>
            <a:endParaRPr lang="en-US" sz="980" dirty="0"/>
          </a:p>
        </p:txBody>
      </p:sp>
      <p:sp>
        <p:nvSpPr>
          <p:cNvPr id="63" name="Text 59"/>
          <p:cNvSpPr/>
          <p:nvPr/>
        </p:nvSpPr>
        <p:spPr>
          <a:xfrm>
            <a:off x="8211503" y="7460099"/>
            <a:ext cx="982623"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589</a:t>
            </a:r>
            <a:endParaRPr lang="en-US" sz="980" dirty="0"/>
          </a:p>
        </p:txBody>
      </p:sp>
      <p:sp>
        <p:nvSpPr>
          <p:cNvPr id="64" name="Text 60"/>
          <p:cNvSpPr/>
          <p:nvPr/>
        </p:nvSpPr>
        <p:spPr>
          <a:xfrm>
            <a:off x="9512737" y="7460099"/>
            <a:ext cx="1331357"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3538</a:t>
            </a:r>
            <a:endParaRPr lang="en-US" sz="980" dirty="0"/>
          </a:p>
        </p:txBody>
      </p:sp>
      <p:sp>
        <p:nvSpPr>
          <p:cNvPr id="65" name="Shape 61"/>
          <p:cNvSpPr/>
          <p:nvPr/>
        </p:nvSpPr>
        <p:spPr>
          <a:xfrm>
            <a:off x="3630811" y="7760018"/>
            <a:ext cx="7368778" cy="400764"/>
          </a:xfrm>
          <a:prstGeom prst="rect">
            <a:avLst/>
          </a:prstGeom>
          <a:solidFill>
            <a:srgbClr val="000000">
              <a:alpha val="4000"/>
            </a:srgbClr>
          </a:solidFill>
          <a:ln/>
        </p:spPr>
        <p:txBody>
          <a:bodyPr/>
          <a:lstStyle/>
          <a:p>
            <a:endParaRPr lang="ru-RU"/>
          </a:p>
        </p:txBody>
      </p:sp>
      <p:sp>
        <p:nvSpPr>
          <p:cNvPr id="66" name="Text 62"/>
          <p:cNvSpPr/>
          <p:nvPr/>
        </p:nvSpPr>
        <p:spPr>
          <a:xfrm>
            <a:off x="3786426" y="7860863"/>
            <a:ext cx="115895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№9</a:t>
            </a:r>
            <a:endParaRPr lang="en-US" sz="980" dirty="0"/>
          </a:p>
        </p:txBody>
      </p:sp>
      <p:sp>
        <p:nvSpPr>
          <p:cNvPr id="67" name="Text 63"/>
          <p:cNvSpPr/>
          <p:nvPr/>
        </p:nvSpPr>
        <p:spPr>
          <a:xfrm>
            <a:off x="5263991" y="7860863"/>
            <a:ext cx="115514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200</a:t>
            </a:r>
            <a:endParaRPr lang="en-US" sz="980" dirty="0"/>
          </a:p>
        </p:txBody>
      </p:sp>
      <p:sp>
        <p:nvSpPr>
          <p:cNvPr id="68" name="Text 64"/>
          <p:cNvSpPr/>
          <p:nvPr/>
        </p:nvSpPr>
        <p:spPr>
          <a:xfrm>
            <a:off x="6737747" y="7860863"/>
            <a:ext cx="1155144"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7</a:t>
            </a:r>
            <a:endParaRPr lang="en-US" sz="980" dirty="0"/>
          </a:p>
        </p:txBody>
      </p:sp>
      <p:sp>
        <p:nvSpPr>
          <p:cNvPr id="69" name="Text 65"/>
          <p:cNvSpPr/>
          <p:nvPr/>
        </p:nvSpPr>
        <p:spPr>
          <a:xfrm>
            <a:off x="8211503" y="7860863"/>
            <a:ext cx="982623"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458</a:t>
            </a:r>
            <a:endParaRPr lang="en-US" sz="980" dirty="0"/>
          </a:p>
        </p:txBody>
      </p:sp>
      <p:sp>
        <p:nvSpPr>
          <p:cNvPr id="70" name="Text 66"/>
          <p:cNvSpPr/>
          <p:nvPr/>
        </p:nvSpPr>
        <p:spPr>
          <a:xfrm>
            <a:off x="9512737" y="7860863"/>
            <a:ext cx="1331357" cy="199073"/>
          </a:xfrm>
          <a:prstGeom prst="rect">
            <a:avLst/>
          </a:prstGeom>
          <a:noFill/>
          <a:ln/>
        </p:spPr>
        <p:txBody>
          <a:bodyPr wrap="none" rtlCol="0" anchor="t"/>
          <a:lstStyle/>
          <a:p>
            <a:pPr marL="0" indent="0">
              <a:lnSpc>
                <a:spcPts val="1568"/>
              </a:lnSpc>
              <a:buNone/>
            </a:pPr>
            <a:r>
              <a:rPr lang="en-US" sz="980" dirty="0">
                <a:solidFill>
                  <a:srgbClr val="DCD7E5"/>
                </a:solidFill>
                <a:latin typeface="Heebo" pitchFamily="34" charset="0"/>
                <a:ea typeface="Heebo" pitchFamily="34" charset="-122"/>
                <a:cs typeface="Heebo" pitchFamily="34" charset="-120"/>
              </a:rPr>
              <a:t>3669</a:t>
            </a:r>
            <a:endParaRPr lang="en-US" sz="98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1906">
            <a:solidFill>
              <a:srgbClr val="FFFFFF">
                <a:alpha val="16000"/>
              </a:srgbClr>
            </a:solidFill>
            <a:prstDash val="solid"/>
          </a:ln>
        </p:spPr>
        <p:txBody>
          <a:bodyPr/>
          <a:lstStyle/>
          <a:p>
            <a:endParaRPr lang="ru-RU"/>
          </a:p>
        </p:txBody>
      </p:sp>
      <p:pic>
        <p:nvPicPr>
          <p:cNvPr id="4" name="Image 1" descr="preencoded.png"/>
          <p:cNvPicPr>
            <a:picLocks noChangeAspect="1"/>
          </p:cNvPicPr>
          <p:nvPr/>
        </p:nvPicPr>
        <p:blipFill>
          <a:blip r:embed="rId4"/>
          <a:stretch>
            <a:fillRect/>
          </a:stretch>
        </p:blipFill>
        <p:spPr>
          <a:xfrm>
            <a:off x="0" y="0"/>
            <a:ext cx="14630400" cy="2395895"/>
          </a:xfrm>
          <a:prstGeom prst="rect">
            <a:avLst/>
          </a:prstGeom>
        </p:spPr>
      </p:pic>
      <p:sp>
        <p:nvSpPr>
          <p:cNvPr id="5" name="Text 1"/>
          <p:cNvSpPr/>
          <p:nvPr/>
        </p:nvSpPr>
        <p:spPr>
          <a:xfrm>
            <a:off x="5478780" y="2923580"/>
            <a:ext cx="3672840" cy="479227"/>
          </a:xfrm>
          <a:prstGeom prst="rect">
            <a:avLst/>
          </a:prstGeom>
          <a:noFill/>
          <a:ln/>
        </p:spPr>
        <p:txBody>
          <a:bodyPr wrap="none" rtlCol="0" anchor="t"/>
          <a:lstStyle/>
          <a:p>
            <a:pPr marL="0" indent="0" algn="ctr">
              <a:lnSpc>
                <a:spcPts val="3773"/>
              </a:lnSpc>
              <a:buNone/>
            </a:pPr>
            <a:r>
              <a:rPr lang="en-US" sz="3018" b="1" dirty="0">
                <a:solidFill>
                  <a:srgbClr val="F2F0F4"/>
                </a:solidFill>
                <a:latin typeface="Montserrat" pitchFamily="34" charset="0"/>
                <a:ea typeface="Montserrat" pitchFamily="34" charset="-122"/>
                <a:cs typeface="Montserrat" pitchFamily="34" charset="-120"/>
              </a:rPr>
              <a:t>Оператор Собеля</a:t>
            </a:r>
            <a:endParaRPr lang="en-US" sz="3018" dirty="0"/>
          </a:p>
        </p:txBody>
      </p:sp>
      <p:sp>
        <p:nvSpPr>
          <p:cNvPr id="6" name="Text 2"/>
          <p:cNvSpPr/>
          <p:nvPr/>
        </p:nvSpPr>
        <p:spPr>
          <a:xfrm>
            <a:off x="2762964" y="3618428"/>
            <a:ext cx="9104471" cy="2453640"/>
          </a:xfrm>
          <a:prstGeom prst="rect">
            <a:avLst/>
          </a:prstGeom>
          <a:noFill/>
          <a:ln/>
        </p:spPr>
        <p:txBody>
          <a:bodyPr wrap="square" rtlCol="0" anchor="t"/>
          <a:lstStyle/>
          <a:p>
            <a:pPr marL="0" indent="0" algn="l">
              <a:lnSpc>
                <a:spcPts val="2415"/>
              </a:lnSpc>
              <a:buNone/>
            </a:pPr>
            <a:r>
              <a:rPr lang="en-US" sz="1509" dirty="0">
                <a:solidFill>
                  <a:srgbClr val="DCD7E5"/>
                </a:solidFill>
                <a:latin typeface="Heebo" pitchFamily="34" charset="0"/>
                <a:ea typeface="Heebo" pitchFamily="34" charset="-122"/>
                <a:cs typeface="Heebo" pitchFamily="34" charset="-120"/>
              </a:rPr>
              <a:t>Оператор Собеля основан на свертке изображения небольшими целочисленными фильтрами в вертикальном и горизонтальном направлениях. Он вычисляет градиент яркости изображения в каждой точке, находит направление наибольшего увеличения яркости и величину ее изменения в этом направлении. Результат показывает, насколько “резко” или “плавно” меняется яркость изображения в каждой точке, а значит, вероятность нахождения точки на грани, а также ориентацию границы. На практике вычисление величины измерения яркости надежнее и проще в интерпретации, чем расчет направления. Для свёртки </a:t>
            </a:r>
            <a:r>
              <a:rPr lang="en-US" sz="1509" dirty="0" err="1">
                <a:solidFill>
                  <a:srgbClr val="DCD7E5"/>
                </a:solidFill>
                <a:latin typeface="Heebo" pitchFamily="34" charset="0"/>
                <a:ea typeface="Heebo" pitchFamily="34" charset="-122"/>
                <a:cs typeface="Heebo" pitchFamily="34" charset="-120"/>
              </a:rPr>
              <a:t>используются</a:t>
            </a:r>
            <a:r>
              <a:rPr lang="en-US" sz="1509" dirty="0">
                <a:solidFill>
                  <a:srgbClr val="DCD7E5"/>
                </a:solidFill>
                <a:latin typeface="Heebo" pitchFamily="34" charset="0"/>
                <a:ea typeface="Heebo" pitchFamily="34" charset="-122"/>
                <a:cs typeface="Heebo" pitchFamily="34" charset="-120"/>
              </a:rPr>
              <a:t> </a:t>
            </a:r>
            <a:r>
              <a:rPr lang="en-US" sz="1509" dirty="0" err="1">
                <a:solidFill>
                  <a:srgbClr val="DCD7E5"/>
                </a:solidFill>
                <a:latin typeface="Heebo" pitchFamily="34" charset="0"/>
                <a:ea typeface="Heebo" pitchFamily="34" charset="-122"/>
                <a:cs typeface="Heebo" pitchFamily="34" charset="-120"/>
              </a:rPr>
              <a:t>фильтры</a:t>
            </a:r>
            <a:r>
              <a:rPr lang="ru-RU" sz="1509" dirty="0">
                <a:solidFill>
                  <a:srgbClr val="DCD7E5"/>
                </a:solidFill>
                <a:latin typeface="Heebo" pitchFamily="34" charset="0"/>
                <a:ea typeface="Heebo" pitchFamily="34" charset="-122"/>
                <a:cs typeface="Heebo" pitchFamily="34" charset="-120"/>
              </a:rPr>
              <a:t>,</a:t>
            </a:r>
            <a:r>
              <a:rPr lang="en-US" sz="1509" dirty="0">
                <a:solidFill>
                  <a:srgbClr val="DCD7E5"/>
                </a:solidFill>
                <a:latin typeface="Heebo" pitchFamily="34" charset="0"/>
                <a:ea typeface="Heebo" pitchFamily="34" charset="-122"/>
                <a:cs typeface="Heebo" pitchFamily="34" charset="-120"/>
              </a:rPr>
              <a:t> представляющие собой матрицы и имеющие следующий вид:</a:t>
            </a:r>
            <a:endParaRPr lang="en-US" sz="1509" dirty="0"/>
          </a:p>
        </p:txBody>
      </p:sp>
      <p:pic>
        <p:nvPicPr>
          <p:cNvPr id="7" name="Image 2" descr="preencoded.png"/>
          <p:cNvPicPr>
            <a:picLocks noChangeAspect="1"/>
          </p:cNvPicPr>
          <p:nvPr/>
        </p:nvPicPr>
        <p:blipFill>
          <a:blip r:embed="rId5"/>
          <a:stretch>
            <a:fillRect/>
          </a:stretch>
        </p:blipFill>
        <p:spPr>
          <a:xfrm>
            <a:off x="3918347" y="6287691"/>
            <a:ext cx="6793706" cy="141410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84250"/>
          </a:xfrm>
          <a:prstGeom prst="rect">
            <a:avLst/>
          </a:prstGeom>
          <a:solidFill>
            <a:srgbClr val="0D0A2C">
              <a:alpha val="75000"/>
            </a:srgbClr>
          </a:solidFill>
          <a:ln w="9644">
            <a:solidFill>
              <a:srgbClr val="FFFFFF">
                <a:alpha val="16000"/>
              </a:srgbClr>
            </a:solidFill>
            <a:prstDash val="solid"/>
          </a:ln>
        </p:spPr>
        <p:txBody>
          <a:bodyPr/>
          <a:lstStyle/>
          <a:p>
            <a:endParaRPr lang="ru-RU"/>
          </a:p>
        </p:txBody>
      </p:sp>
      <p:sp>
        <p:nvSpPr>
          <p:cNvPr id="4" name="Text 1"/>
          <p:cNvSpPr/>
          <p:nvPr/>
        </p:nvSpPr>
        <p:spPr>
          <a:xfrm>
            <a:off x="4069080" y="427673"/>
            <a:ext cx="6492240" cy="388858"/>
          </a:xfrm>
          <a:prstGeom prst="rect">
            <a:avLst/>
          </a:prstGeom>
          <a:noFill/>
          <a:ln/>
        </p:spPr>
        <p:txBody>
          <a:bodyPr wrap="none" rtlCol="0" anchor="t"/>
          <a:lstStyle/>
          <a:p>
            <a:pPr marL="0" indent="0" algn="ctr">
              <a:lnSpc>
                <a:spcPts val="3062"/>
              </a:lnSpc>
              <a:buNone/>
            </a:pPr>
            <a:r>
              <a:rPr lang="en-US" sz="2449" b="1" dirty="0">
                <a:solidFill>
                  <a:srgbClr val="F2F0F4"/>
                </a:solidFill>
                <a:latin typeface="Montserrat" pitchFamily="34" charset="0"/>
                <a:ea typeface="Montserrat" pitchFamily="34" charset="-122"/>
                <a:cs typeface="Montserrat" pitchFamily="34" charset="-120"/>
              </a:rPr>
              <a:t>Результаты работы оператора Собеля</a:t>
            </a:r>
            <a:endParaRPr lang="en-US" sz="2449" dirty="0"/>
          </a:p>
        </p:txBody>
      </p:sp>
      <p:sp>
        <p:nvSpPr>
          <p:cNvPr id="5" name="Text 2"/>
          <p:cNvSpPr/>
          <p:nvPr/>
        </p:nvSpPr>
        <p:spPr>
          <a:xfrm>
            <a:off x="3621167" y="1127522"/>
            <a:ext cx="7388066" cy="248722"/>
          </a:xfrm>
          <a:prstGeom prst="rect">
            <a:avLst/>
          </a:prstGeom>
          <a:noFill/>
          <a:ln/>
        </p:spPr>
        <p:txBody>
          <a:bodyPr wrap="non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После тестирования оператора Собеля были записаны 9 изображений с выделенными границами.</a:t>
            </a:r>
            <a:endParaRPr lang="en-US" sz="1225" dirty="0"/>
          </a:p>
        </p:txBody>
      </p:sp>
      <p:pic>
        <p:nvPicPr>
          <p:cNvPr id="6" name="Image 1" descr="preencoded.png"/>
          <p:cNvPicPr>
            <a:picLocks noChangeAspect="1"/>
          </p:cNvPicPr>
          <p:nvPr/>
        </p:nvPicPr>
        <p:blipFill>
          <a:blip r:embed="rId4"/>
          <a:stretch>
            <a:fillRect/>
          </a:stretch>
        </p:blipFill>
        <p:spPr>
          <a:xfrm>
            <a:off x="3621167" y="1726049"/>
            <a:ext cx="3504367" cy="2326838"/>
          </a:xfrm>
          <a:prstGeom prst="rect">
            <a:avLst/>
          </a:prstGeom>
        </p:spPr>
      </p:pic>
      <p:sp>
        <p:nvSpPr>
          <p:cNvPr id="7" name="Text 3"/>
          <p:cNvSpPr/>
          <p:nvPr/>
        </p:nvSpPr>
        <p:spPr>
          <a:xfrm>
            <a:off x="3621167" y="4227790"/>
            <a:ext cx="3504367" cy="248722"/>
          </a:xfrm>
          <a:prstGeom prst="rect">
            <a:avLst/>
          </a:prstGeom>
          <a:noFill/>
          <a:ln/>
        </p:spPr>
        <p:txBody>
          <a:bodyPr wrap="none" rtlCol="0" anchor="t"/>
          <a:lstStyle/>
          <a:p>
            <a:pPr marL="0" indent="0" algn="ctr">
              <a:lnSpc>
                <a:spcPts val="1960"/>
              </a:lnSpc>
              <a:buNone/>
            </a:pPr>
            <a:r>
              <a:rPr lang="en-US" sz="1225" dirty="0">
                <a:solidFill>
                  <a:srgbClr val="DCD7E5"/>
                </a:solidFill>
                <a:latin typeface="Heebo" pitchFamily="34" charset="0"/>
                <a:ea typeface="Heebo" pitchFamily="34" charset="-122"/>
                <a:cs typeface="Heebo" pitchFamily="34" charset="-120"/>
              </a:rPr>
              <a:t>Исходное изображение test1.jpg</a:t>
            </a:r>
            <a:endParaRPr lang="en-US" sz="1225" dirty="0"/>
          </a:p>
        </p:txBody>
      </p:sp>
      <p:pic>
        <p:nvPicPr>
          <p:cNvPr id="8" name="Image 2" descr="preencoded.png"/>
          <p:cNvPicPr>
            <a:picLocks noChangeAspect="1"/>
          </p:cNvPicPr>
          <p:nvPr/>
        </p:nvPicPr>
        <p:blipFill>
          <a:blip r:embed="rId5"/>
          <a:stretch>
            <a:fillRect/>
          </a:stretch>
        </p:blipFill>
        <p:spPr>
          <a:xfrm>
            <a:off x="7512487" y="1726049"/>
            <a:ext cx="3504367" cy="2326838"/>
          </a:xfrm>
          <a:prstGeom prst="rect">
            <a:avLst/>
          </a:prstGeom>
        </p:spPr>
      </p:pic>
      <p:sp>
        <p:nvSpPr>
          <p:cNvPr id="9" name="Text 4"/>
          <p:cNvSpPr/>
          <p:nvPr/>
        </p:nvSpPr>
        <p:spPr>
          <a:xfrm>
            <a:off x="7512487" y="4227790"/>
            <a:ext cx="3504367" cy="248722"/>
          </a:xfrm>
          <a:prstGeom prst="rect">
            <a:avLst/>
          </a:prstGeom>
          <a:noFill/>
          <a:ln/>
        </p:spPr>
        <p:txBody>
          <a:bodyPr wrap="none" rtlCol="0" anchor="t"/>
          <a:lstStyle/>
          <a:p>
            <a:pPr marL="0" indent="0" algn="ctr">
              <a:lnSpc>
                <a:spcPts val="1960"/>
              </a:lnSpc>
              <a:buNone/>
            </a:pPr>
            <a:r>
              <a:rPr lang="en-US" sz="1225" dirty="0">
                <a:solidFill>
                  <a:srgbClr val="DCD7E5"/>
                </a:solidFill>
                <a:latin typeface="Heebo" pitchFamily="34" charset="0"/>
                <a:ea typeface="Heebo" pitchFamily="34" charset="-122"/>
                <a:cs typeface="Heebo" pitchFamily="34" charset="-120"/>
              </a:rPr>
              <a:t>Тест 1</a:t>
            </a:r>
            <a:endParaRPr lang="en-US" sz="1225" dirty="0"/>
          </a:p>
        </p:txBody>
      </p:sp>
      <p:pic>
        <p:nvPicPr>
          <p:cNvPr id="10" name="Image 3" descr="preencoded.png"/>
          <p:cNvPicPr>
            <a:picLocks noChangeAspect="1"/>
          </p:cNvPicPr>
          <p:nvPr/>
        </p:nvPicPr>
        <p:blipFill>
          <a:blip r:embed="rId6"/>
          <a:stretch>
            <a:fillRect/>
          </a:stretch>
        </p:blipFill>
        <p:spPr>
          <a:xfrm>
            <a:off x="3621167" y="4966216"/>
            <a:ext cx="3504367" cy="2326838"/>
          </a:xfrm>
          <a:prstGeom prst="rect">
            <a:avLst/>
          </a:prstGeom>
        </p:spPr>
      </p:pic>
      <p:sp>
        <p:nvSpPr>
          <p:cNvPr id="11" name="Text 5"/>
          <p:cNvSpPr/>
          <p:nvPr/>
        </p:nvSpPr>
        <p:spPr>
          <a:xfrm>
            <a:off x="3621167" y="7467957"/>
            <a:ext cx="3504367" cy="248722"/>
          </a:xfrm>
          <a:prstGeom prst="rect">
            <a:avLst/>
          </a:prstGeom>
          <a:noFill/>
          <a:ln/>
        </p:spPr>
        <p:txBody>
          <a:bodyPr wrap="none" rtlCol="0" anchor="t"/>
          <a:lstStyle/>
          <a:p>
            <a:pPr marL="0" indent="0" algn="ctr">
              <a:lnSpc>
                <a:spcPts val="1960"/>
              </a:lnSpc>
              <a:buNone/>
            </a:pPr>
            <a:r>
              <a:rPr lang="en-US" sz="1225" dirty="0">
                <a:solidFill>
                  <a:srgbClr val="DCD7E5"/>
                </a:solidFill>
                <a:latin typeface="Heebo" pitchFamily="34" charset="0"/>
                <a:ea typeface="Heebo" pitchFamily="34" charset="-122"/>
                <a:cs typeface="Heebo" pitchFamily="34" charset="-120"/>
              </a:rPr>
              <a:t>Тест 2</a:t>
            </a:r>
            <a:endParaRPr lang="en-US" sz="1225" dirty="0"/>
          </a:p>
        </p:txBody>
      </p:sp>
      <p:pic>
        <p:nvPicPr>
          <p:cNvPr id="12" name="Image 4" descr="preencoded.png"/>
          <p:cNvPicPr>
            <a:picLocks noChangeAspect="1"/>
          </p:cNvPicPr>
          <p:nvPr/>
        </p:nvPicPr>
        <p:blipFill>
          <a:blip r:embed="rId7"/>
          <a:stretch>
            <a:fillRect/>
          </a:stretch>
        </p:blipFill>
        <p:spPr>
          <a:xfrm>
            <a:off x="7512487" y="4966216"/>
            <a:ext cx="3504367" cy="2326838"/>
          </a:xfrm>
          <a:prstGeom prst="rect">
            <a:avLst/>
          </a:prstGeom>
        </p:spPr>
      </p:pic>
      <p:sp>
        <p:nvSpPr>
          <p:cNvPr id="13" name="Text 6"/>
          <p:cNvSpPr/>
          <p:nvPr/>
        </p:nvSpPr>
        <p:spPr>
          <a:xfrm>
            <a:off x="7512487" y="7467957"/>
            <a:ext cx="3504367" cy="248722"/>
          </a:xfrm>
          <a:prstGeom prst="rect">
            <a:avLst/>
          </a:prstGeom>
          <a:noFill/>
          <a:ln/>
        </p:spPr>
        <p:txBody>
          <a:bodyPr wrap="none" rtlCol="0" anchor="t"/>
          <a:lstStyle/>
          <a:p>
            <a:pPr marL="0" indent="0" algn="ctr">
              <a:lnSpc>
                <a:spcPts val="1960"/>
              </a:lnSpc>
              <a:buNone/>
            </a:pPr>
            <a:r>
              <a:rPr lang="en-US" sz="1225" dirty="0">
                <a:solidFill>
                  <a:srgbClr val="DCD7E5"/>
                </a:solidFill>
                <a:latin typeface="Heebo" pitchFamily="34" charset="0"/>
                <a:ea typeface="Heebo" pitchFamily="34" charset="-122"/>
                <a:cs typeface="Heebo" pitchFamily="34" charset="-120"/>
              </a:rPr>
              <a:t>Тест 3</a:t>
            </a:r>
            <a:endParaRPr lang="en-US" sz="1225"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148"/>
          </a:xfrm>
          <a:prstGeom prst="rect">
            <a:avLst/>
          </a:prstGeom>
          <a:solidFill>
            <a:srgbClr val="0D0A2C">
              <a:alpha val="75000"/>
            </a:srgbClr>
          </a:solidFill>
          <a:ln w="10716">
            <a:solidFill>
              <a:srgbClr val="FFFFFF">
                <a:alpha val="16000"/>
              </a:srgbClr>
            </a:solidFill>
            <a:prstDash val="solid"/>
          </a:ln>
        </p:spPr>
        <p:txBody>
          <a:bodyPr/>
          <a:lstStyle/>
          <a:p>
            <a:endParaRPr lang="ru-RU"/>
          </a:p>
        </p:txBody>
      </p:sp>
      <p:sp>
        <p:nvSpPr>
          <p:cNvPr id="4" name="Text 1"/>
          <p:cNvSpPr/>
          <p:nvPr/>
        </p:nvSpPr>
        <p:spPr>
          <a:xfrm>
            <a:off x="3752731" y="472321"/>
            <a:ext cx="7124700" cy="429458"/>
          </a:xfrm>
          <a:prstGeom prst="rect">
            <a:avLst/>
          </a:prstGeom>
          <a:noFill/>
          <a:ln/>
        </p:spPr>
        <p:txBody>
          <a:bodyPr wrap="none" rtlCol="0" anchor="t"/>
          <a:lstStyle/>
          <a:p>
            <a:pPr marL="0" indent="0" algn="ctr">
              <a:lnSpc>
                <a:spcPts val="3381"/>
              </a:lnSpc>
              <a:buNone/>
            </a:pPr>
            <a:r>
              <a:rPr lang="en-US" sz="2705" b="1" dirty="0">
                <a:solidFill>
                  <a:srgbClr val="F2F0F4"/>
                </a:solidFill>
                <a:latin typeface="Montserrat" pitchFamily="34" charset="0"/>
                <a:ea typeface="Montserrat" pitchFamily="34" charset="-122"/>
                <a:cs typeface="Montserrat" pitchFamily="34" charset="-120"/>
              </a:rPr>
              <a:t>Результаты работы оператора Собеля</a:t>
            </a:r>
            <a:endParaRPr lang="en-US" sz="2705" dirty="0"/>
          </a:p>
        </p:txBody>
      </p:sp>
      <p:pic>
        <p:nvPicPr>
          <p:cNvPr id="5" name="Image 1" descr="preencoded.png"/>
          <p:cNvPicPr>
            <a:picLocks noChangeAspect="1"/>
          </p:cNvPicPr>
          <p:nvPr/>
        </p:nvPicPr>
        <p:blipFill>
          <a:blip r:embed="rId4"/>
          <a:stretch>
            <a:fillRect/>
          </a:stretch>
        </p:blipFill>
        <p:spPr>
          <a:xfrm>
            <a:off x="3235404" y="1288256"/>
            <a:ext cx="3870127" cy="2569726"/>
          </a:xfrm>
          <a:prstGeom prst="rect">
            <a:avLst/>
          </a:prstGeom>
        </p:spPr>
      </p:pic>
      <p:sp>
        <p:nvSpPr>
          <p:cNvPr id="6" name="Text 2"/>
          <p:cNvSpPr/>
          <p:nvPr/>
        </p:nvSpPr>
        <p:spPr>
          <a:xfrm>
            <a:off x="3235404" y="4051221"/>
            <a:ext cx="3870127" cy="274796"/>
          </a:xfrm>
          <a:prstGeom prst="rect">
            <a:avLst/>
          </a:prstGeom>
          <a:noFill/>
          <a:ln/>
        </p:spPr>
        <p:txBody>
          <a:bodyPr wrap="none" rtlCol="0" anchor="t"/>
          <a:lstStyle/>
          <a:p>
            <a:pPr marL="0" indent="0" algn="ctr">
              <a:lnSpc>
                <a:spcPts val="2164"/>
              </a:lnSpc>
              <a:buNone/>
            </a:pPr>
            <a:r>
              <a:rPr lang="en-US" sz="1353" dirty="0">
                <a:solidFill>
                  <a:srgbClr val="DCD7E5"/>
                </a:solidFill>
                <a:latin typeface="Heebo" pitchFamily="34" charset="0"/>
                <a:ea typeface="Heebo" pitchFamily="34" charset="-122"/>
                <a:cs typeface="Heebo" pitchFamily="34" charset="-120"/>
              </a:rPr>
              <a:t>Тест 4</a:t>
            </a:r>
            <a:endParaRPr lang="en-US" sz="1353" dirty="0"/>
          </a:p>
        </p:txBody>
      </p:sp>
      <p:pic>
        <p:nvPicPr>
          <p:cNvPr id="7" name="Image 2" descr="preencoded.png"/>
          <p:cNvPicPr>
            <a:picLocks noChangeAspect="1"/>
          </p:cNvPicPr>
          <p:nvPr/>
        </p:nvPicPr>
        <p:blipFill>
          <a:blip r:embed="rId5"/>
          <a:stretch>
            <a:fillRect/>
          </a:stretch>
        </p:blipFill>
        <p:spPr>
          <a:xfrm>
            <a:off x="7532251" y="1288256"/>
            <a:ext cx="3870127" cy="2569726"/>
          </a:xfrm>
          <a:prstGeom prst="rect">
            <a:avLst/>
          </a:prstGeom>
        </p:spPr>
      </p:pic>
      <p:sp>
        <p:nvSpPr>
          <p:cNvPr id="8" name="Text 3"/>
          <p:cNvSpPr/>
          <p:nvPr/>
        </p:nvSpPr>
        <p:spPr>
          <a:xfrm>
            <a:off x="7532251" y="4051221"/>
            <a:ext cx="3870127" cy="274796"/>
          </a:xfrm>
          <a:prstGeom prst="rect">
            <a:avLst/>
          </a:prstGeom>
          <a:noFill/>
          <a:ln/>
        </p:spPr>
        <p:txBody>
          <a:bodyPr wrap="none" rtlCol="0" anchor="t"/>
          <a:lstStyle/>
          <a:p>
            <a:pPr marL="0" indent="0" algn="ctr">
              <a:lnSpc>
                <a:spcPts val="2164"/>
              </a:lnSpc>
              <a:buNone/>
            </a:pPr>
            <a:r>
              <a:rPr lang="en-US" sz="1353" dirty="0">
                <a:solidFill>
                  <a:srgbClr val="DCD7E5"/>
                </a:solidFill>
                <a:latin typeface="Heebo" pitchFamily="34" charset="0"/>
                <a:ea typeface="Heebo" pitchFamily="34" charset="-122"/>
                <a:cs typeface="Heebo" pitchFamily="34" charset="-120"/>
              </a:rPr>
              <a:t>Тест 5</a:t>
            </a:r>
            <a:endParaRPr lang="en-US" sz="1353" dirty="0"/>
          </a:p>
        </p:txBody>
      </p:sp>
      <p:pic>
        <p:nvPicPr>
          <p:cNvPr id="9" name="Image 3" descr="preencoded.png"/>
          <p:cNvPicPr>
            <a:picLocks noChangeAspect="1"/>
          </p:cNvPicPr>
          <p:nvPr/>
        </p:nvPicPr>
        <p:blipFill>
          <a:blip r:embed="rId6"/>
          <a:stretch>
            <a:fillRect/>
          </a:stretch>
        </p:blipFill>
        <p:spPr>
          <a:xfrm>
            <a:off x="5344478" y="4673798"/>
            <a:ext cx="3941326" cy="2616994"/>
          </a:xfrm>
          <a:prstGeom prst="rect">
            <a:avLst/>
          </a:prstGeom>
        </p:spPr>
      </p:pic>
      <p:sp>
        <p:nvSpPr>
          <p:cNvPr id="10" name="Text 4"/>
          <p:cNvSpPr/>
          <p:nvPr/>
        </p:nvSpPr>
        <p:spPr>
          <a:xfrm>
            <a:off x="3235404" y="7484031"/>
            <a:ext cx="8159472" cy="274796"/>
          </a:xfrm>
          <a:prstGeom prst="rect">
            <a:avLst/>
          </a:prstGeom>
          <a:noFill/>
          <a:ln/>
        </p:spPr>
        <p:txBody>
          <a:bodyPr wrap="none" rtlCol="0" anchor="t"/>
          <a:lstStyle/>
          <a:p>
            <a:pPr marL="0" indent="0" algn="ctr">
              <a:lnSpc>
                <a:spcPts val="2164"/>
              </a:lnSpc>
              <a:buNone/>
            </a:pPr>
            <a:r>
              <a:rPr lang="en-US" sz="1353" dirty="0">
                <a:solidFill>
                  <a:srgbClr val="DCD7E5"/>
                </a:solidFill>
                <a:latin typeface="Heebo" pitchFamily="34" charset="0"/>
                <a:ea typeface="Heebo" pitchFamily="34" charset="-122"/>
                <a:cs typeface="Heebo" pitchFamily="34" charset="-120"/>
              </a:rPr>
              <a:t>Тест 6</a:t>
            </a:r>
            <a:endParaRPr lang="en-US" sz="1353"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131</TotalTime>
  <Words>2533</Words>
  <Application>Microsoft Office PowerPoint</Application>
  <PresentationFormat>Произвольный</PresentationFormat>
  <Paragraphs>291</Paragraphs>
  <Slides>33</Slides>
  <Notes>33</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33</vt:i4>
      </vt:variant>
    </vt:vector>
  </HeadingPairs>
  <TitlesOfParts>
    <vt:vector size="39" baseType="lpstr">
      <vt:lpstr>Arial</vt:lpstr>
      <vt:lpstr>Calibri</vt:lpstr>
      <vt:lpstr>Consolas</vt:lpstr>
      <vt:lpstr>Heebo</vt:lpstr>
      <vt:lpstr>Montserrat</vt:lpstr>
      <vt:lpstr>Office Theme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Кристина Стасюк</cp:lastModifiedBy>
  <cp:revision>7</cp:revision>
  <dcterms:created xsi:type="dcterms:W3CDTF">2023-12-12T11:44:49Z</dcterms:created>
  <dcterms:modified xsi:type="dcterms:W3CDTF">2023-12-13T09:06:12Z</dcterms:modified>
</cp:coreProperties>
</file>